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5.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58" r:id="rId4"/>
    <p:sldMasterId id="2147483675" r:id="rId5"/>
    <p:sldMasterId id="2147483764" r:id="rId6"/>
    <p:sldMasterId id="2147483836" r:id="rId7"/>
    <p:sldMasterId id="2147483820" r:id="rId8"/>
    <p:sldMasterId id="2147483889" r:id="rId9"/>
    <p:sldMasterId id="2147483904" r:id="rId10"/>
    <p:sldMasterId id="2147483925" r:id="rId11"/>
  </p:sldMasterIdLst>
  <p:notesMasterIdLst>
    <p:notesMasterId r:id="rId47"/>
  </p:notesMasterIdLst>
  <p:handoutMasterIdLst>
    <p:handoutMasterId r:id="rId48"/>
  </p:handoutMasterIdLst>
  <p:sldIdLst>
    <p:sldId id="4316" r:id="rId12"/>
    <p:sldId id="8939" r:id="rId13"/>
    <p:sldId id="1379" r:id="rId14"/>
    <p:sldId id="4273" r:id="rId15"/>
    <p:sldId id="4281" r:id="rId16"/>
    <p:sldId id="4282" r:id="rId17"/>
    <p:sldId id="4283" r:id="rId18"/>
    <p:sldId id="4284" r:id="rId19"/>
    <p:sldId id="4285" r:id="rId20"/>
    <p:sldId id="4287" r:id="rId21"/>
    <p:sldId id="4288" r:id="rId22"/>
    <p:sldId id="4294" r:id="rId23"/>
    <p:sldId id="4289" r:id="rId24"/>
    <p:sldId id="4290" r:id="rId25"/>
    <p:sldId id="4276" r:id="rId26"/>
    <p:sldId id="4292" r:id="rId27"/>
    <p:sldId id="4293" r:id="rId28"/>
    <p:sldId id="4295" r:id="rId29"/>
    <p:sldId id="4296" r:id="rId30"/>
    <p:sldId id="4303" r:id="rId31"/>
    <p:sldId id="4301" r:id="rId32"/>
    <p:sldId id="4302" r:id="rId33"/>
    <p:sldId id="4305" r:id="rId34"/>
    <p:sldId id="1402" r:id="rId35"/>
    <p:sldId id="4306" r:id="rId36"/>
    <p:sldId id="4307" r:id="rId37"/>
    <p:sldId id="1397" r:id="rId38"/>
    <p:sldId id="4308" r:id="rId39"/>
    <p:sldId id="4291" r:id="rId40"/>
    <p:sldId id="4313" r:id="rId41"/>
    <p:sldId id="4309" r:id="rId42"/>
    <p:sldId id="4310" r:id="rId43"/>
    <p:sldId id="4311" r:id="rId44"/>
    <p:sldId id="8940" r:id="rId45"/>
    <p:sldId id="139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81818"/>
    <a:srgbClr val="FF610B"/>
    <a:srgbClr val="58585A"/>
    <a:srgbClr val="E7E7E8"/>
    <a:srgbClr val="F47E33"/>
    <a:srgbClr val="818285"/>
    <a:srgbClr val="FFB414"/>
    <a:srgbClr val="FF7704"/>
    <a:srgbClr val="FF5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CE494C-147B-4DBF-BA69-CBE28AC3AA8C}" v="4" dt="2021-06-12T12:57:12.9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58"/>
      </p:cViewPr>
      <p:guideLst>
        <p:guide orient="horz" pos="2183"/>
        <p:guide pos="3840"/>
      </p:guideLst>
    </p:cSldViewPr>
  </p:slideViewPr>
  <p:notesTextViewPr>
    <p:cViewPr>
      <p:scale>
        <a:sx n="1" d="1"/>
        <a:sy n="1" d="1"/>
      </p:scale>
      <p:origin x="0" y="0"/>
    </p:cViewPr>
  </p:notesText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504087-6EDD-410F-8A60-C119B82480FE}" type="datetimeFigureOut">
              <a:rPr lang="pt-BR" smtClean="0"/>
              <a:t>12/06/2021</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5925A4-1CA6-44FE-AA58-DD3EC1BAE49F}" type="slidenum">
              <a:rPr lang="pt-BR" smtClean="0"/>
              <a:t>‹#›</a:t>
            </a:fld>
            <a:endParaRPr lang="pt-BR"/>
          </a:p>
        </p:txBody>
      </p:sp>
    </p:spTree>
    <p:extLst>
      <p:ext uri="{BB962C8B-B14F-4D97-AF65-F5344CB8AC3E}">
        <p14:creationId xmlns:p14="http://schemas.microsoft.com/office/powerpoint/2010/main" val="4090010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6/12/2021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3F17A60-5211-564C-AE51-C5EE6D827C53}" type="slidenum">
              <a:rPr lang="en-US" smtClean="0"/>
              <a:t>1</a:t>
            </a:fld>
            <a:endParaRPr lang="en-US"/>
          </a:p>
        </p:txBody>
      </p:sp>
    </p:spTree>
    <p:extLst>
      <p:ext uri="{BB962C8B-B14F-4D97-AF65-F5344CB8AC3E}">
        <p14:creationId xmlns:p14="http://schemas.microsoft.com/office/powerpoint/2010/main" val="2161680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83F17A60-5211-564C-AE51-C5EE6D827C53}" type="slidenum">
              <a:rPr lang="pt-BR" smtClean="0"/>
              <a:t>34</a:t>
            </a:fld>
            <a:endParaRPr lang="pt-BR"/>
          </a:p>
        </p:txBody>
      </p:sp>
    </p:spTree>
    <p:extLst>
      <p:ext uri="{BB962C8B-B14F-4D97-AF65-F5344CB8AC3E}">
        <p14:creationId xmlns:p14="http://schemas.microsoft.com/office/powerpoint/2010/main" val="374181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83F17A60-5211-564C-AE51-C5EE6D827C53}" type="slidenum">
              <a:rPr lang="pt-BR" smtClean="0"/>
              <a:t>35</a:t>
            </a:fld>
            <a:endParaRPr lang="pt-BR"/>
          </a:p>
        </p:txBody>
      </p:sp>
    </p:spTree>
    <p:extLst>
      <p:ext uri="{BB962C8B-B14F-4D97-AF65-F5344CB8AC3E}">
        <p14:creationId xmlns:p14="http://schemas.microsoft.com/office/powerpoint/2010/main" val="3797667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slideMaster" Target="../slideMasters/slideMaster8.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8.xml"/><Relationship Id="rId1" Type="http://schemas.openxmlformats.org/officeDocument/2006/relationships/tags" Target="../tags/tag2.x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8.xml"/><Relationship Id="rId1" Type="http://schemas.openxmlformats.org/officeDocument/2006/relationships/tags" Target="../tags/tag3.xml"/><Relationship Id="rId5" Type="http://schemas.openxmlformats.org/officeDocument/2006/relationships/image" Target="../media/image17.png"/><Relationship Id="rId4" Type="http://schemas.openxmlformats.org/officeDocument/2006/relationships/image" Target="../media/image12.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8.xml"/><Relationship Id="rId1" Type="http://schemas.openxmlformats.org/officeDocument/2006/relationships/tags" Target="../tags/tag4.xml"/><Relationship Id="rId5" Type="http://schemas.openxmlformats.org/officeDocument/2006/relationships/image" Target="../media/image18.png"/><Relationship Id="rId4" Type="http://schemas.openxmlformats.org/officeDocument/2006/relationships/image" Target="../media/image12.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olar Wavetrim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itle 1"/>
          <p:cNvSpPr>
            <a:spLocks noGrp="1"/>
          </p:cNvSpPr>
          <p:nvPr>
            <p:ph type="title"/>
          </p:nvPr>
        </p:nvSpPr>
        <p:spPr>
          <a:xfrm>
            <a:off x="2305878" y="2981739"/>
            <a:ext cx="9302406" cy="1331844"/>
          </a:xfr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39416133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olar Wavetrim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itle 1"/>
          <p:cNvSpPr>
            <a:spLocks noGrp="1"/>
          </p:cNvSpPr>
          <p:nvPr>
            <p:ph type="title"/>
          </p:nvPr>
        </p:nvSpPr>
        <p:spPr>
          <a:xfrm>
            <a:off x="2305878" y="2981739"/>
            <a:ext cx="9302406" cy="1331844"/>
          </a:xfr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35471709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2050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F0508-FC31-4D5A-94D2-694FF2ABC9E2}"/>
              </a:ext>
            </a:extLst>
          </p:cNvPr>
          <p:cNvSpPr>
            <a:spLocks noGrp="1"/>
          </p:cNvSpPr>
          <p:nvPr>
            <p:ph type="sldNum" sz="quarter" idx="12"/>
          </p:nvPr>
        </p:nvSpPr>
        <p:spPr/>
        <p:txBody>
          <a:bodyPr/>
          <a:lstStyle/>
          <a:p>
            <a:fld id="{3847DB54-D037-B84F-B6F1-2E8DA40D09AD}" type="slidenum">
              <a:rPr lang="en-US" smtClean="0"/>
              <a:pPr/>
              <a:t>‹#›</a:t>
            </a:fld>
            <a:endParaRPr lang="en-US"/>
          </a:p>
        </p:txBody>
      </p:sp>
      <p:sp>
        <p:nvSpPr>
          <p:cNvPr id="6" name="Subtitle 2">
            <a:extLst>
              <a:ext uri="{FF2B5EF4-FFF2-40B4-BE49-F238E27FC236}">
                <a16:creationId xmlns:a16="http://schemas.microsoft.com/office/drawing/2014/main" id="{2E5E5AF2-8609-4565-8404-1C70882C96D3}"/>
              </a:ext>
            </a:extLst>
          </p:cNvPr>
          <p:cNvSpPr>
            <a:spLocks noGrp="1"/>
          </p:cNvSpPr>
          <p:nvPr>
            <p:ph type="subTitle" idx="1"/>
          </p:nvPr>
        </p:nvSpPr>
        <p:spPr>
          <a:xfrm>
            <a:off x="1074875" y="4156074"/>
            <a:ext cx="10524898" cy="1092819"/>
          </a:xfrm>
        </p:spPr>
        <p:txBody>
          <a:bodyPr>
            <a:noAutofit/>
          </a:bodyPr>
          <a:lstStyle>
            <a:lvl1pPr marL="0" indent="0" algn="l">
              <a:buNone/>
              <a:defRPr lang="en-US" sz="2800" b="0" i="0" kern="1200" dirty="0">
                <a:solidFill>
                  <a:schemeClr val="tx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1">
            <a:extLst>
              <a:ext uri="{FF2B5EF4-FFF2-40B4-BE49-F238E27FC236}">
                <a16:creationId xmlns:a16="http://schemas.microsoft.com/office/drawing/2014/main" id="{6E40DA56-CF6D-4485-A734-665E877BF566}"/>
              </a:ext>
            </a:extLst>
          </p:cNvPr>
          <p:cNvSpPr>
            <a:spLocks noGrp="1"/>
          </p:cNvSpPr>
          <p:nvPr>
            <p:ph type="title"/>
          </p:nvPr>
        </p:nvSpPr>
        <p:spPr>
          <a:xfrm>
            <a:off x="1074875" y="2989358"/>
            <a:ext cx="10533409" cy="1083878"/>
          </a:xfrm>
        </p:spPr>
        <p:txBody>
          <a:bodyPr/>
          <a:lstStyle>
            <a:lvl1pPr>
              <a:defRPr lang="en-GB" sz="4400" b="0" i="0" kern="1200" dirty="0">
                <a:solidFill>
                  <a:schemeClr val="tx1"/>
                </a:solidFill>
                <a:latin typeface="Segoe UI" charset="0"/>
                <a:ea typeface="Segoe UI" charset="0"/>
                <a:cs typeface="Segoe UI" charset="0"/>
              </a:defRPr>
            </a:lvl1pPr>
          </a:lstStyle>
          <a:p>
            <a:r>
              <a:rPr lang="en-US"/>
              <a:t>Click to edit Master title style</a:t>
            </a:r>
            <a:endParaRPr lang="en-GB"/>
          </a:p>
        </p:txBody>
      </p:sp>
    </p:spTree>
    <p:extLst>
      <p:ext uri="{BB962C8B-B14F-4D97-AF65-F5344CB8AC3E}">
        <p14:creationId xmlns:p14="http://schemas.microsoft.com/office/powerpoint/2010/main" val="25728376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41904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04835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solidFill>
                <a:latin typeface="Segoe UI" panose="020B0502040204020203" pitchFamily="34" charset="0"/>
                <a:cs typeface="Segoe UI" panose="020B0502040204020203" pitchFamily="34" charset="0"/>
              </a:rPr>
              <a:t>©2017 Avanade Inc. All Rights Reserved.</a:t>
            </a:r>
          </a:p>
        </p:txBody>
      </p:sp>
      <p:sp>
        <p:nvSpPr>
          <p:cNvPr id="2" name="Slide Number Placeholder 1">
            <a:extLst>
              <a:ext uri="{FF2B5EF4-FFF2-40B4-BE49-F238E27FC236}">
                <a16:creationId xmlns:a16="http://schemas.microsoft.com/office/drawing/2014/main" id="{56AE49D8-AB2D-4686-A1AC-EB8EF2D28561}"/>
              </a:ext>
            </a:extLst>
          </p:cNvPr>
          <p:cNvSpPr>
            <a:spLocks noGrp="1"/>
          </p:cNvSpPr>
          <p:nvPr>
            <p:ph type="sldNum" sz="quarter" idx="10"/>
          </p:nvPr>
        </p:nvSpPr>
        <p:spPr/>
        <p:txBody>
          <a:bodyPr/>
          <a:lstStyle/>
          <a:p>
            <a:fld id="{3847DB54-D037-B84F-B6F1-2E8DA40D09AD}" type="slidenum">
              <a:rPr lang="en-US" smtClean="0"/>
              <a:pPr/>
              <a:t>‹#›</a:t>
            </a:fld>
            <a:endParaRPr lang="en-US"/>
          </a:p>
        </p:txBody>
      </p:sp>
    </p:spTree>
    <p:extLst>
      <p:ext uri="{BB962C8B-B14F-4D97-AF65-F5344CB8AC3E}">
        <p14:creationId xmlns:p14="http://schemas.microsoft.com/office/powerpoint/2010/main" val="40947664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31668762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olar Wavetrim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itle 1"/>
          <p:cNvSpPr>
            <a:spLocks noGrp="1"/>
          </p:cNvSpPr>
          <p:nvPr>
            <p:ph type="title"/>
          </p:nvPr>
        </p:nvSpPr>
        <p:spPr>
          <a:xfrm>
            <a:off x="2305878" y="2981739"/>
            <a:ext cx="9302406" cy="1331844"/>
          </a:xfr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37778644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78235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F0508-FC31-4D5A-94D2-694FF2ABC9E2}"/>
              </a:ext>
            </a:extLst>
          </p:cNvPr>
          <p:cNvSpPr>
            <a:spLocks noGrp="1"/>
          </p:cNvSpPr>
          <p:nvPr>
            <p:ph type="sldNum" sz="quarter" idx="12"/>
          </p:nvPr>
        </p:nvSpPr>
        <p:spPr/>
        <p:txBody>
          <a:bodyPr/>
          <a:lstStyle/>
          <a:p>
            <a:fld id="{3847DB54-D037-B84F-B6F1-2E8DA40D09AD}" type="slidenum">
              <a:rPr lang="en-US" smtClean="0"/>
              <a:pPr/>
              <a:t>‹#›</a:t>
            </a:fld>
            <a:endParaRPr lang="en-US"/>
          </a:p>
        </p:txBody>
      </p:sp>
      <p:sp>
        <p:nvSpPr>
          <p:cNvPr id="6" name="Subtitle 2">
            <a:extLst>
              <a:ext uri="{FF2B5EF4-FFF2-40B4-BE49-F238E27FC236}">
                <a16:creationId xmlns:a16="http://schemas.microsoft.com/office/drawing/2014/main" id="{2E5E5AF2-8609-4565-8404-1C70882C96D3}"/>
              </a:ext>
            </a:extLst>
          </p:cNvPr>
          <p:cNvSpPr>
            <a:spLocks noGrp="1"/>
          </p:cNvSpPr>
          <p:nvPr>
            <p:ph type="subTitle" idx="1"/>
          </p:nvPr>
        </p:nvSpPr>
        <p:spPr>
          <a:xfrm>
            <a:off x="1074875" y="4156074"/>
            <a:ext cx="10524898" cy="1092819"/>
          </a:xfrm>
        </p:spPr>
        <p:txBody>
          <a:bodyPr>
            <a:noAutofit/>
          </a:bodyPr>
          <a:lstStyle>
            <a:lvl1pPr marL="0" indent="0" algn="l">
              <a:buNone/>
              <a:defRPr lang="en-US" sz="2800" b="0" i="0" kern="1200" dirty="0">
                <a:solidFill>
                  <a:schemeClr val="tx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1">
            <a:extLst>
              <a:ext uri="{FF2B5EF4-FFF2-40B4-BE49-F238E27FC236}">
                <a16:creationId xmlns:a16="http://schemas.microsoft.com/office/drawing/2014/main" id="{6E40DA56-CF6D-4485-A734-665E877BF566}"/>
              </a:ext>
            </a:extLst>
          </p:cNvPr>
          <p:cNvSpPr>
            <a:spLocks noGrp="1"/>
          </p:cNvSpPr>
          <p:nvPr>
            <p:ph type="title"/>
          </p:nvPr>
        </p:nvSpPr>
        <p:spPr>
          <a:xfrm>
            <a:off x="1074875" y="2989358"/>
            <a:ext cx="10533409" cy="1083878"/>
          </a:xfrm>
        </p:spPr>
        <p:txBody>
          <a:bodyPr/>
          <a:lstStyle>
            <a:lvl1pPr>
              <a:defRPr lang="en-GB" sz="4400" b="0" i="0" kern="1200" dirty="0">
                <a:solidFill>
                  <a:schemeClr val="tx1"/>
                </a:solidFill>
                <a:latin typeface="Segoe UI" charset="0"/>
                <a:ea typeface="Segoe UI" charset="0"/>
                <a:cs typeface="Segoe UI" charset="0"/>
              </a:defRPr>
            </a:lvl1pPr>
          </a:lstStyle>
          <a:p>
            <a:r>
              <a:rPr lang="en-US"/>
              <a:t>Click to edit Master title style</a:t>
            </a:r>
            <a:endParaRPr lang="en-GB"/>
          </a:p>
        </p:txBody>
      </p:sp>
    </p:spTree>
    <p:extLst>
      <p:ext uri="{BB962C8B-B14F-4D97-AF65-F5344CB8AC3E}">
        <p14:creationId xmlns:p14="http://schemas.microsoft.com/office/powerpoint/2010/main" val="27864173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77B404B5-8474-411C-B288-DD4B1ACBC8D7}"/>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6893503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0075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72353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solidFill>
                <a:latin typeface="Segoe UI" panose="020B0502040204020203" pitchFamily="34" charset="0"/>
                <a:cs typeface="Segoe UI" panose="020B0502040204020203" pitchFamily="34" charset="0"/>
              </a:rPr>
              <a:t>©2017 Avanade Inc. All Rights Reserved.</a:t>
            </a:r>
          </a:p>
        </p:txBody>
      </p:sp>
      <p:sp>
        <p:nvSpPr>
          <p:cNvPr id="2" name="Slide Number Placeholder 1">
            <a:extLst>
              <a:ext uri="{FF2B5EF4-FFF2-40B4-BE49-F238E27FC236}">
                <a16:creationId xmlns:a16="http://schemas.microsoft.com/office/drawing/2014/main" id="{133E5817-89C8-45EE-8909-BD20E45F270F}"/>
              </a:ext>
            </a:extLst>
          </p:cNvPr>
          <p:cNvSpPr>
            <a:spLocks noGrp="1"/>
          </p:cNvSpPr>
          <p:nvPr>
            <p:ph type="sldNum" sz="quarter" idx="10"/>
          </p:nvPr>
        </p:nvSpPr>
        <p:spPr/>
        <p:txBody>
          <a:bodyPr/>
          <a:lstStyle/>
          <a:p>
            <a:fld id="{3847DB54-D037-B84F-B6F1-2E8DA40D09AD}" type="slidenum">
              <a:rPr lang="en-US" smtClean="0"/>
              <a:pPr/>
              <a:t>‹#›</a:t>
            </a:fld>
            <a:endParaRPr lang="en-US"/>
          </a:p>
        </p:txBody>
      </p:sp>
    </p:spTree>
    <p:extLst>
      <p:ext uri="{BB962C8B-B14F-4D97-AF65-F5344CB8AC3E}">
        <p14:creationId xmlns:p14="http://schemas.microsoft.com/office/powerpoint/2010/main" val="165309569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7656274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840567"/>
            <a:ext cx="10363200" cy="1960033"/>
          </a:xfrm>
        </p:spPr>
        <p:txBody>
          <a:bodyPr/>
          <a:lstStyle/>
          <a:p>
            <a:r>
              <a:rPr lang="en-US"/>
              <a:t>Click to edit Master title style</a:t>
            </a:r>
          </a:p>
        </p:txBody>
      </p:sp>
      <p:sp>
        <p:nvSpPr>
          <p:cNvPr id="3" name="Subtitle 2"/>
          <p:cNvSpPr>
            <a:spLocks noGrp="1"/>
          </p:cNvSpPr>
          <p:nvPr>
            <p:ph type="subTitle" idx="1"/>
          </p:nvPr>
        </p:nvSpPr>
        <p:spPr>
          <a:xfrm>
            <a:off x="1828800" y="5181600"/>
            <a:ext cx="8534400" cy="23368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69481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olar Wavetrim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itle 1"/>
          <p:cNvSpPr>
            <a:spLocks noGrp="1"/>
          </p:cNvSpPr>
          <p:nvPr>
            <p:ph type="title"/>
          </p:nvPr>
        </p:nvSpPr>
        <p:spPr>
          <a:xfrm>
            <a:off x="2305878" y="2981739"/>
            <a:ext cx="9302406" cy="1331844"/>
          </a:xfr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34820897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3721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F0508-FC31-4D5A-94D2-694FF2ABC9E2}"/>
              </a:ext>
            </a:extLst>
          </p:cNvPr>
          <p:cNvSpPr>
            <a:spLocks noGrp="1"/>
          </p:cNvSpPr>
          <p:nvPr>
            <p:ph type="sldNum" sz="quarter" idx="12"/>
          </p:nvPr>
        </p:nvSpPr>
        <p:spPr/>
        <p:txBody>
          <a:bodyPr/>
          <a:lstStyle/>
          <a:p>
            <a:fld id="{3847DB54-D037-B84F-B6F1-2E8DA40D09AD}" type="slidenum">
              <a:rPr lang="en-US" smtClean="0"/>
              <a:pPr/>
              <a:t>‹#›</a:t>
            </a:fld>
            <a:endParaRPr lang="en-US"/>
          </a:p>
        </p:txBody>
      </p:sp>
      <p:sp>
        <p:nvSpPr>
          <p:cNvPr id="6" name="Subtitle 2">
            <a:extLst>
              <a:ext uri="{FF2B5EF4-FFF2-40B4-BE49-F238E27FC236}">
                <a16:creationId xmlns:a16="http://schemas.microsoft.com/office/drawing/2014/main" id="{2E5E5AF2-8609-4565-8404-1C70882C96D3}"/>
              </a:ext>
            </a:extLst>
          </p:cNvPr>
          <p:cNvSpPr>
            <a:spLocks noGrp="1"/>
          </p:cNvSpPr>
          <p:nvPr>
            <p:ph type="subTitle" idx="1"/>
          </p:nvPr>
        </p:nvSpPr>
        <p:spPr>
          <a:xfrm>
            <a:off x="1074875" y="4156074"/>
            <a:ext cx="10524898" cy="1092819"/>
          </a:xfrm>
        </p:spPr>
        <p:txBody>
          <a:bodyPr>
            <a:noAutofit/>
          </a:bodyPr>
          <a:lstStyle>
            <a:lvl1pPr marL="0" indent="0" algn="l">
              <a:buNone/>
              <a:defRPr lang="en-US" sz="2800" b="0" i="0" kern="1200" dirty="0">
                <a:solidFill>
                  <a:schemeClr val="tx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1">
            <a:extLst>
              <a:ext uri="{FF2B5EF4-FFF2-40B4-BE49-F238E27FC236}">
                <a16:creationId xmlns:a16="http://schemas.microsoft.com/office/drawing/2014/main" id="{6E40DA56-CF6D-4485-A734-665E877BF566}"/>
              </a:ext>
            </a:extLst>
          </p:cNvPr>
          <p:cNvSpPr>
            <a:spLocks noGrp="1"/>
          </p:cNvSpPr>
          <p:nvPr>
            <p:ph type="title"/>
          </p:nvPr>
        </p:nvSpPr>
        <p:spPr>
          <a:xfrm>
            <a:off x="1074875" y="2989358"/>
            <a:ext cx="10533409" cy="1083878"/>
          </a:xfrm>
        </p:spPr>
        <p:txBody>
          <a:bodyPr/>
          <a:lstStyle>
            <a:lvl1pPr>
              <a:defRPr lang="en-GB" sz="4400" b="0" i="0" kern="1200" dirty="0">
                <a:solidFill>
                  <a:schemeClr val="tx1"/>
                </a:solidFill>
                <a:latin typeface="Segoe UI" charset="0"/>
                <a:ea typeface="Segoe UI" charset="0"/>
                <a:cs typeface="Segoe UI" charset="0"/>
              </a:defRPr>
            </a:lvl1pPr>
          </a:lstStyle>
          <a:p>
            <a:r>
              <a:rPr lang="en-US"/>
              <a:t>Click to edit Master title style</a:t>
            </a:r>
            <a:endParaRPr lang="en-GB"/>
          </a:p>
        </p:txBody>
      </p:sp>
    </p:spTree>
    <p:extLst>
      <p:ext uri="{BB962C8B-B14F-4D97-AF65-F5344CB8AC3E}">
        <p14:creationId xmlns:p14="http://schemas.microsoft.com/office/powerpoint/2010/main" val="4722475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65260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80828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1F0508-FC31-4D5A-94D2-694FF2ABC9E2}"/>
              </a:ext>
            </a:extLst>
          </p:cNvPr>
          <p:cNvSpPr>
            <a:spLocks noGrp="1"/>
          </p:cNvSpPr>
          <p:nvPr>
            <p:ph type="sldNum" sz="quarter" idx="12"/>
          </p:nvPr>
        </p:nvSpPr>
        <p:spPr/>
        <p:txBody>
          <a:bodyPr/>
          <a:lstStyle/>
          <a:p>
            <a:fld id="{3847DB54-D037-B84F-B6F1-2E8DA40D09AD}" type="slidenum">
              <a:rPr lang="en-US" smtClean="0"/>
              <a:pPr/>
              <a:t>‹#›</a:t>
            </a:fld>
            <a:endParaRPr lang="en-US"/>
          </a:p>
        </p:txBody>
      </p:sp>
      <p:sp>
        <p:nvSpPr>
          <p:cNvPr id="6" name="Subtitle 2">
            <a:extLst>
              <a:ext uri="{FF2B5EF4-FFF2-40B4-BE49-F238E27FC236}">
                <a16:creationId xmlns:a16="http://schemas.microsoft.com/office/drawing/2014/main" id="{2E5E5AF2-8609-4565-8404-1C70882C96D3}"/>
              </a:ext>
            </a:extLst>
          </p:cNvPr>
          <p:cNvSpPr>
            <a:spLocks noGrp="1"/>
          </p:cNvSpPr>
          <p:nvPr>
            <p:ph type="subTitle" idx="1"/>
          </p:nvPr>
        </p:nvSpPr>
        <p:spPr>
          <a:xfrm>
            <a:off x="1074875" y="4156074"/>
            <a:ext cx="10524898" cy="1092819"/>
          </a:xfrm>
        </p:spPr>
        <p:txBody>
          <a:bodyPr>
            <a:noAutofit/>
          </a:bodyPr>
          <a:lstStyle>
            <a:lvl1pPr marL="0" indent="0" algn="l">
              <a:buNone/>
              <a:defRPr lang="en-US" sz="2800" b="0" i="0" kern="1200" dirty="0">
                <a:solidFill>
                  <a:schemeClr val="tx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1">
            <a:extLst>
              <a:ext uri="{FF2B5EF4-FFF2-40B4-BE49-F238E27FC236}">
                <a16:creationId xmlns:a16="http://schemas.microsoft.com/office/drawing/2014/main" id="{6E40DA56-CF6D-4485-A734-665E877BF566}"/>
              </a:ext>
            </a:extLst>
          </p:cNvPr>
          <p:cNvSpPr>
            <a:spLocks noGrp="1"/>
          </p:cNvSpPr>
          <p:nvPr>
            <p:ph type="title"/>
          </p:nvPr>
        </p:nvSpPr>
        <p:spPr>
          <a:xfrm>
            <a:off x="1074875" y="2989358"/>
            <a:ext cx="10533409" cy="1083878"/>
          </a:xfrm>
        </p:spPr>
        <p:txBody>
          <a:bodyPr/>
          <a:lstStyle>
            <a:lvl1pPr>
              <a:defRPr lang="en-GB" sz="4400" b="0" i="0" kern="1200" dirty="0">
                <a:solidFill>
                  <a:schemeClr val="tx1"/>
                </a:solidFill>
                <a:latin typeface="Segoe UI" charset="0"/>
                <a:ea typeface="Segoe UI" charset="0"/>
                <a:cs typeface="Segoe UI" charset="0"/>
              </a:defRPr>
            </a:lvl1pPr>
          </a:lstStyle>
          <a:p>
            <a:r>
              <a:rPr lang="en-US"/>
              <a:t>Click to edit Master title style</a:t>
            </a:r>
            <a:endParaRPr lang="en-GB"/>
          </a:p>
        </p:txBody>
      </p:sp>
    </p:spTree>
    <p:extLst>
      <p:ext uri="{BB962C8B-B14F-4D97-AF65-F5344CB8AC3E}">
        <p14:creationId xmlns:p14="http://schemas.microsoft.com/office/powerpoint/2010/main" val="20004331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solidFill>
                <a:latin typeface="Segoe UI" panose="020B0502040204020203" pitchFamily="34" charset="0"/>
                <a:cs typeface="Segoe UI" panose="020B0502040204020203" pitchFamily="34" charset="0"/>
              </a:rPr>
              <a:t>©2017 Avanade Inc. All Rights Reserved.</a:t>
            </a:r>
          </a:p>
        </p:txBody>
      </p:sp>
      <p:sp>
        <p:nvSpPr>
          <p:cNvPr id="2" name="Slide Number Placeholder 1">
            <a:extLst>
              <a:ext uri="{FF2B5EF4-FFF2-40B4-BE49-F238E27FC236}">
                <a16:creationId xmlns:a16="http://schemas.microsoft.com/office/drawing/2014/main" id="{133E5817-89C8-45EE-8909-BD20E45F270F}"/>
              </a:ext>
            </a:extLst>
          </p:cNvPr>
          <p:cNvSpPr>
            <a:spLocks noGrp="1"/>
          </p:cNvSpPr>
          <p:nvPr>
            <p:ph type="sldNum" sz="quarter" idx="10"/>
          </p:nvPr>
        </p:nvSpPr>
        <p:spPr/>
        <p:txBody>
          <a:bodyPr/>
          <a:lstStyle/>
          <a:p>
            <a:fld id="{3847DB54-D037-B84F-B6F1-2E8DA40D09AD}" type="slidenum">
              <a:rPr lang="en-US" smtClean="0"/>
              <a:pPr/>
              <a:t>‹#›</a:t>
            </a:fld>
            <a:endParaRPr lang="en-US"/>
          </a:p>
        </p:txBody>
      </p:sp>
    </p:spTree>
    <p:extLst>
      <p:ext uri="{BB962C8B-B14F-4D97-AF65-F5344CB8AC3E}">
        <p14:creationId xmlns:p14="http://schemas.microsoft.com/office/powerpoint/2010/main" val="378836242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10972559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olar Wavetrim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itle 1"/>
          <p:cNvSpPr>
            <a:spLocks noGrp="1"/>
          </p:cNvSpPr>
          <p:nvPr>
            <p:ph type="title"/>
          </p:nvPr>
        </p:nvSpPr>
        <p:spPr>
          <a:xfrm>
            <a:off x="2305878" y="2981739"/>
            <a:ext cx="9302406" cy="1331844"/>
          </a:xfr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11190068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olar Wavetrim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itle 1"/>
          <p:cNvSpPr>
            <a:spLocks noGrp="1"/>
          </p:cNvSpPr>
          <p:nvPr>
            <p:ph type="title"/>
          </p:nvPr>
        </p:nvSpPr>
        <p:spPr>
          <a:xfrm>
            <a:off x="2305878" y="2981739"/>
            <a:ext cx="9302406" cy="1331844"/>
          </a:xfr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17125152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urora Wavetrim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a:prstGeom prst="rect">
            <a:avLst/>
          </a:prstGeo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3" name="Title 1"/>
          <p:cNvSpPr>
            <a:spLocks noGrp="1"/>
          </p:cNvSpPr>
          <p:nvPr>
            <p:ph type="title"/>
          </p:nvPr>
        </p:nvSpPr>
        <p:spPr>
          <a:xfrm>
            <a:off x="2305878" y="2981739"/>
            <a:ext cx="9302406" cy="1331844"/>
          </a:xfrm>
          <a:prstGeom prst="rect">
            <a:avLst/>
          </a:prstGeo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38188083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40645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52932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53032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95364">
                      <a:schemeClr val="bg1"/>
                    </a:gs>
                    <a:gs pos="76000">
                      <a:schemeClr val="bg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5364">
                      <a:schemeClr val="bg1"/>
                    </a:gs>
                    <a:gs pos="76000">
                      <a:schemeClr val="bg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61224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2597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74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15847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927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62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2788374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71032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662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241686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069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965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54938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userDrawn="1">
          <p15:clr>
            <a:srgbClr val="FBAE40"/>
          </p15:clr>
        </p15:guide>
        <p15:guide id="4" pos="7083" userDrawn="1">
          <p15:clr>
            <a:srgbClr val="FBAE40"/>
          </p15:clr>
        </p15:guide>
        <p15:guide id="5" orient="horz" pos="119" userDrawn="1">
          <p15:clr>
            <a:srgbClr val="FBAE40"/>
          </p15:clr>
        </p15:guide>
        <p15:guide id="6" orient="horz" pos="3929"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4433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22539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4849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505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872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66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80950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87337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2510EB7-F212-AC48-9B3F-75A28AB1DAD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945" y="0"/>
            <a:ext cx="12184109"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2120" y="1908"/>
          <a:ext cx="2116" cy="1904"/>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2120" y="1908"/>
                        <a:ext cx="2116" cy="1904"/>
                      </a:xfrm>
                      <a:prstGeom prst="rect">
                        <a:avLst/>
                      </a:prstGeom>
                    </p:spPr>
                  </p:pic>
                </p:oleObj>
              </mc:Fallback>
            </mc:AlternateContent>
          </a:graphicData>
        </a:graphic>
      </p:graphicFrame>
      <p:grpSp>
        <p:nvGrpSpPr>
          <p:cNvPr id="20" name="Group 19"/>
          <p:cNvGrpSpPr>
            <a:grpSpLocks noChangeAspect="1"/>
          </p:cNvGrpSpPr>
          <p:nvPr userDrawn="1"/>
        </p:nvGrpSpPr>
        <p:grpSpPr>
          <a:xfrm>
            <a:off x="10316522" y="6065521"/>
            <a:ext cx="1370776" cy="363090"/>
            <a:chOff x="484188" y="452438"/>
            <a:chExt cx="2246313" cy="595312"/>
          </a:xfrm>
        </p:grpSpPr>
        <p:sp>
          <p:nvSpPr>
            <p:cNvPr id="21" name="Freeform 136"/>
            <p:cNvSpPr>
              <a:spLocks/>
            </p:cNvSpPr>
            <p:nvPr userDrawn="1"/>
          </p:nvSpPr>
          <p:spPr bwMode="auto">
            <a:xfrm>
              <a:off x="1793875" y="452438"/>
              <a:ext cx="222250" cy="234950"/>
            </a:xfrm>
            <a:custGeom>
              <a:avLst/>
              <a:gdLst>
                <a:gd name="T0" fmla="*/ 0 w 711"/>
                <a:gd name="T1" fmla="*/ 531 h 753"/>
                <a:gd name="T2" fmla="*/ 415 w 711"/>
                <a:gd name="T3" fmla="*/ 377 h 753"/>
                <a:gd name="T4" fmla="*/ 0 w 711"/>
                <a:gd name="T5" fmla="*/ 215 h 753"/>
                <a:gd name="T6" fmla="*/ 0 w 711"/>
                <a:gd name="T7" fmla="*/ 0 h 753"/>
                <a:gd name="T8" fmla="*/ 711 w 711"/>
                <a:gd name="T9" fmla="*/ 286 h 753"/>
                <a:gd name="T10" fmla="*/ 711 w 711"/>
                <a:gd name="T11" fmla="*/ 465 h 753"/>
                <a:gd name="T12" fmla="*/ 0 w 711"/>
                <a:gd name="T13" fmla="*/ 753 h 753"/>
                <a:gd name="T14" fmla="*/ 0 w 711"/>
                <a:gd name="T15" fmla="*/ 531 h 7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1" h="753">
                  <a:moveTo>
                    <a:pt x="0" y="531"/>
                  </a:moveTo>
                  <a:lnTo>
                    <a:pt x="415" y="377"/>
                  </a:lnTo>
                  <a:lnTo>
                    <a:pt x="0" y="215"/>
                  </a:lnTo>
                  <a:lnTo>
                    <a:pt x="0" y="0"/>
                  </a:lnTo>
                  <a:lnTo>
                    <a:pt x="711" y="286"/>
                  </a:lnTo>
                  <a:lnTo>
                    <a:pt x="711" y="465"/>
                  </a:lnTo>
                  <a:lnTo>
                    <a:pt x="0" y="753"/>
                  </a:lnTo>
                  <a:lnTo>
                    <a:pt x="0" y="53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BR" sz="1800"/>
            </a:p>
          </p:txBody>
        </p:sp>
        <p:sp>
          <p:nvSpPr>
            <p:cNvPr id="22" name="Freeform 137"/>
            <p:cNvSpPr>
              <a:spLocks noEditPoints="1"/>
            </p:cNvSpPr>
            <p:nvPr userDrawn="1"/>
          </p:nvSpPr>
          <p:spPr bwMode="auto">
            <a:xfrm>
              <a:off x="484188" y="703263"/>
              <a:ext cx="2246313" cy="344487"/>
            </a:xfrm>
            <a:custGeom>
              <a:avLst/>
              <a:gdLst>
                <a:gd name="T0" fmla="*/ 6834 w 7212"/>
                <a:gd name="T1" fmla="*/ 396 h 1101"/>
                <a:gd name="T2" fmla="*/ 6436 w 7212"/>
                <a:gd name="T3" fmla="*/ 681 h 1101"/>
                <a:gd name="T4" fmla="*/ 7212 w 7212"/>
                <a:gd name="T5" fmla="*/ 626 h 1101"/>
                <a:gd name="T6" fmla="*/ 6845 w 7212"/>
                <a:gd name="T7" fmla="*/ 933 h 1101"/>
                <a:gd name="T8" fmla="*/ 6840 w 7212"/>
                <a:gd name="T9" fmla="*/ 1101 h 1101"/>
                <a:gd name="T10" fmla="*/ 6113 w 7212"/>
                <a:gd name="T11" fmla="*/ 404 h 1101"/>
                <a:gd name="T12" fmla="*/ 6113 w 7212"/>
                <a:gd name="T13" fmla="*/ 656 h 1101"/>
                <a:gd name="T14" fmla="*/ 5881 w 7212"/>
                <a:gd name="T15" fmla="*/ 252 h 1101"/>
                <a:gd name="T16" fmla="*/ 5480 w 7212"/>
                <a:gd name="T17" fmla="*/ 961 h 1101"/>
                <a:gd name="T18" fmla="*/ 4978 w 7212"/>
                <a:gd name="T19" fmla="*/ 252 h 1101"/>
                <a:gd name="T20" fmla="*/ 5333 w 7212"/>
                <a:gd name="T21" fmla="*/ 920 h 1101"/>
                <a:gd name="T22" fmla="*/ 5712 w 7212"/>
                <a:gd name="T23" fmla="*/ 252 h 1101"/>
                <a:gd name="T24" fmla="*/ 4678 w 7212"/>
                <a:gd name="T25" fmla="*/ 252 h 1101"/>
                <a:gd name="T26" fmla="*/ 4678 w 7212"/>
                <a:gd name="T27" fmla="*/ 425 h 1101"/>
                <a:gd name="T28" fmla="*/ 4842 w 7212"/>
                <a:gd name="T29" fmla="*/ 896 h 1101"/>
                <a:gd name="T30" fmla="*/ 4444 w 7212"/>
                <a:gd name="T31" fmla="*/ 843 h 1101"/>
                <a:gd name="T32" fmla="*/ 4347 w 7212"/>
                <a:gd name="T33" fmla="*/ 252 h 1101"/>
                <a:gd name="T34" fmla="*/ 4678 w 7212"/>
                <a:gd name="T35" fmla="*/ 0 h 1101"/>
                <a:gd name="T36" fmla="*/ 3741 w 7212"/>
                <a:gd name="T37" fmla="*/ 376 h 1101"/>
                <a:gd name="T38" fmla="*/ 4243 w 7212"/>
                <a:gd name="T39" fmla="*/ 1084 h 1101"/>
                <a:gd name="T40" fmla="*/ 3887 w 7212"/>
                <a:gd name="T41" fmla="*/ 422 h 1101"/>
                <a:gd name="T42" fmla="*/ 3508 w 7212"/>
                <a:gd name="T43" fmla="*/ 1084 h 1101"/>
                <a:gd name="T44" fmla="*/ 3139 w 7212"/>
                <a:gd name="T45" fmla="*/ 571 h 1101"/>
                <a:gd name="T46" fmla="*/ 2993 w 7212"/>
                <a:gd name="T47" fmla="*/ 1101 h 1101"/>
                <a:gd name="T48" fmla="*/ 2985 w 7212"/>
                <a:gd name="T49" fmla="*/ 234 h 1101"/>
                <a:gd name="T50" fmla="*/ 2824 w 7212"/>
                <a:gd name="T51" fmla="*/ 726 h 1101"/>
                <a:gd name="T52" fmla="*/ 3365 w 7212"/>
                <a:gd name="T53" fmla="*/ 824 h 1101"/>
                <a:gd name="T54" fmla="*/ 1723 w 7212"/>
                <a:gd name="T55" fmla="*/ 676 h 1101"/>
                <a:gd name="T56" fmla="*/ 2487 w 7212"/>
                <a:gd name="T57" fmla="*/ 548 h 1101"/>
                <a:gd name="T58" fmla="*/ 1960 w 7212"/>
                <a:gd name="T59" fmla="*/ 656 h 1101"/>
                <a:gd name="T60" fmla="*/ 2280 w 7212"/>
                <a:gd name="T61" fmla="*/ 777 h 1101"/>
                <a:gd name="T62" fmla="*/ 1255 w 7212"/>
                <a:gd name="T63" fmla="*/ 1101 h 1101"/>
                <a:gd name="T64" fmla="*/ 1257 w 7212"/>
                <a:gd name="T65" fmla="*/ 234 h 1101"/>
                <a:gd name="T66" fmla="*/ 1262 w 7212"/>
                <a:gd name="T67" fmla="*/ 414 h 1101"/>
                <a:gd name="T68" fmla="*/ 1263 w 7212"/>
                <a:gd name="T69" fmla="*/ 926 h 1101"/>
                <a:gd name="T70" fmla="*/ 1255 w 7212"/>
                <a:gd name="T71" fmla="*/ 1101 h 1101"/>
                <a:gd name="T72" fmla="*/ 404 w 7212"/>
                <a:gd name="T73" fmla="*/ 727 h 1101"/>
                <a:gd name="T74" fmla="*/ 344 w 7212"/>
                <a:gd name="T75" fmla="*/ 939 h 1101"/>
                <a:gd name="T76" fmla="*/ 0 w 7212"/>
                <a:gd name="T77" fmla="*/ 856 h 1101"/>
                <a:gd name="T78" fmla="*/ 496 w 7212"/>
                <a:gd name="T79" fmla="*/ 575 h 1101"/>
                <a:gd name="T80" fmla="*/ 248 w 7212"/>
                <a:gd name="T81" fmla="*/ 509 h 1101"/>
                <a:gd name="T82" fmla="*/ 729 w 7212"/>
                <a:gd name="T83" fmla="*/ 527 h 1101"/>
                <a:gd name="T84" fmla="*/ 501 w 7212"/>
                <a:gd name="T85" fmla="*/ 988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12" h="1101">
                  <a:moveTo>
                    <a:pt x="6674" y="571"/>
                  </a:moveTo>
                  <a:lnTo>
                    <a:pt x="6986" y="571"/>
                  </a:lnTo>
                  <a:cubicBezTo>
                    <a:pt x="6981" y="449"/>
                    <a:pt x="6926" y="396"/>
                    <a:pt x="6834" y="396"/>
                  </a:cubicBezTo>
                  <a:cubicBezTo>
                    <a:pt x="6760" y="396"/>
                    <a:pt x="6694" y="436"/>
                    <a:pt x="6674" y="571"/>
                  </a:cubicBezTo>
                  <a:close/>
                  <a:moveTo>
                    <a:pt x="6840" y="1101"/>
                  </a:moveTo>
                  <a:cubicBezTo>
                    <a:pt x="6600" y="1101"/>
                    <a:pt x="6436" y="958"/>
                    <a:pt x="6436" y="681"/>
                  </a:cubicBezTo>
                  <a:lnTo>
                    <a:pt x="6436" y="665"/>
                  </a:lnTo>
                  <a:cubicBezTo>
                    <a:pt x="6436" y="387"/>
                    <a:pt x="6609" y="234"/>
                    <a:pt x="6832" y="234"/>
                  </a:cubicBezTo>
                  <a:cubicBezTo>
                    <a:pt x="7039" y="234"/>
                    <a:pt x="7212" y="350"/>
                    <a:pt x="7212" y="626"/>
                  </a:cubicBezTo>
                  <a:lnTo>
                    <a:pt x="7212" y="726"/>
                  </a:lnTo>
                  <a:lnTo>
                    <a:pt x="6671" y="726"/>
                  </a:lnTo>
                  <a:cubicBezTo>
                    <a:pt x="6681" y="875"/>
                    <a:pt x="6744" y="933"/>
                    <a:pt x="6845" y="933"/>
                  </a:cubicBezTo>
                  <a:cubicBezTo>
                    <a:pt x="6934" y="933"/>
                    <a:pt x="6981" y="885"/>
                    <a:pt x="6997" y="824"/>
                  </a:cubicBezTo>
                  <a:lnTo>
                    <a:pt x="7212" y="824"/>
                  </a:lnTo>
                  <a:cubicBezTo>
                    <a:pt x="7187" y="982"/>
                    <a:pt x="7058" y="1101"/>
                    <a:pt x="6840" y="1101"/>
                  </a:cubicBezTo>
                  <a:close/>
                  <a:moveTo>
                    <a:pt x="5881" y="252"/>
                  </a:moveTo>
                  <a:lnTo>
                    <a:pt x="6113" y="252"/>
                  </a:lnTo>
                  <a:lnTo>
                    <a:pt x="6113" y="404"/>
                  </a:lnTo>
                  <a:cubicBezTo>
                    <a:pt x="6162" y="293"/>
                    <a:pt x="6240" y="241"/>
                    <a:pt x="6363" y="241"/>
                  </a:cubicBezTo>
                  <a:lnTo>
                    <a:pt x="6363" y="470"/>
                  </a:lnTo>
                  <a:cubicBezTo>
                    <a:pt x="6205" y="470"/>
                    <a:pt x="6113" y="517"/>
                    <a:pt x="6113" y="656"/>
                  </a:cubicBezTo>
                  <a:lnTo>
                    <a:pt x="6113" y="1084"/>
                  </a:lnTo>
                  <a:lnTo>
                    <a:pt x="5881" y="1084"/>
                  </a:lnTo>
                  <a:lnTo>
                    <a:pt x="5881" y="252"/>
                  </a:lnTo>
                  <a:close/>
                  <a:moveTo>
                    <a:pt x="5712" y="1084"/>
                  </a:moveTo>
                  <a:lnTo>
                    <a:pt x="5480" y="1084"/>
                  </a:lnTo>
                  <a:lnTo>
                    <a:pt x="5480" y="961"/>
                  </a:lnTo>
                  <a:cubicBezTo>
                    <a:pt x="5440" y="1041"/>
                    <a:pt x="5362" y="1101"/>
                    <a:pt x="5238" y="1101"/>
                  </a:cubicBezTo>
                  <a:cubicBezTo>
                    <a:pt x="5088" y="1101"/>
                    <a:pt x="4978" y="1010"/>
                    <a:pt x="4978" y="815"/>
                  </a:cubicBezTo>
                  <a:lnTo>
                    <a:pt x="4978" y="252"/>
                  </a:lnTo>
                  <a:lnTo>
                    <a:pt x="5212" y="252"/>
                  </a:lnTo>
                  <a:lnTo>
                    <a:pt x="5212" y="780"/>
                  </a:lnTo>
                  <a:cubicBezTo>
                    <a:pt x="5212" y="875"/>
                    <a:pt x="5250" y="920"/>
                    <a:pt x="5333" y="920"/>
                  </a:cubicBezTo>
                  <a:cubicBezTo>
                    <a:pt x="5414" y="920"/>
                    <a:pt x="5480" y="869"/>
                    <a:pt x="5480" y="766"/>
                  </a:cubicBezTo>
                  <a:lnTo>
                    <a:pt x="5480" y="252"/>
                  </a:lnTo>
                  <a:lnTo>
                    <a:pt x="5712" y="252"/>
                  </a:lnTo>
                  <a:lnTo>
                    <a:pt x="5712" y="1084"/>
                  </a:lnTo>
                  <a:close/>
                  <a:moveTo>
                    <a:pt x="4678" y="0"/>
                  </a:moveTo>
                  <a:lnTo>
                    <a:pt x="4678" y="252"/>
                  </a:lnTo>
                  <a:lnTo>
                    <a:pt x="4837" y="252"/>
                  </a:lnTo>
                  <a:lnTo>
                    <a:pt x="4837" y="425"/>
                  </a:lnTo>
                  <a:lnTo>
                    <a:pt x="4678" y="425"/>
                  </a:lnTo>
                  <a:lnTo>
                    <a:pt x="4678" y="820"/>
                  </a:lnTo>
                  <a:cubicBezTo>
                    <a:pt x="4678" y="882"/>
                    <a:pt x="4706" y="910"/>
                    <a:pt x="4760" y="910"/>
                  </a:cubicBezTo>
                  <a:cubicBezTo>
                    <a:pt x="4794" y="910"/>
                    <a:pt x="4819" y="906"/>
                    <a:pt x="4842" y="896"/>
                  </a:cubicBezTo>
                  <a:lnTo>
                    <a:pt x="4842" y="1077"/>
                  </a:lnTo>
                  <a:cubicBezTo>
                    <a:pt x="4815" y="1085"/>
                    <a:pt x="4768" y="1095"/>
                    <a:pt x="4711" y="1095"/>
                  </a:cubicBezTo>
                  <a:cubicBezTo>
                    <a:pt x="4530" y="1095"/>
                    <a:pt x="4444" y="1012"/>
                    <a:pt x="4444" y="843"/>
                  </a:cubicBezTo>
                  <a:lnTo>
                    <a:pt x="4444" y="425"/>
                  </a:lnTo>
                  <a:lnTo>
                    <a:pt x="4347" y="425"/>
                  </a:lnTo>
                  <a:lnTo>
                    <a:pt x="4347" y="252"/>
                  </a:lnTo>
                  <a:lnTo>
                    <a:pt x="4444" y="252"/>
                  </a:lnTo>
                  <a:lnTo>
                    <a:pt x="4444" y="96"/>
                  </a:lnTo>
                  <a:lnTo>
                    <a:pt x="4678" y="0"/>
                  </a:lnTo>
                  <a:close/>
                  <a:moveTo>
                    <a:pt x="3508" y="252"/>
                  </a:moveTo>
                  <a:lnTo>
                    <a:pt x="3741" y="252"/>
                  </a:lnTo>
                  <a:lnTo>
                    <a:pt x="3741" y="376"/>
                  </a:lnTo>
                  <a:cubicBezTo>
                    <a:pt x="3782" y="298"/>
                    <a:pt x="3865" y="234"/>
                    <a:pt x="3992" y="234"/>
                  </a:cubicBezTo>
                  <a:cubicBezTo>
                    <a:pt x="4143" y="234"/>
                    <a:pt x="4243" y="325"/>
                    <a:pt x="4243" y="527"/>
                  </a:cubicBezTo>
                  <a:lnTo>
                    <a:pt x="4243" y="1084"/>
                  </a:lnTo>
                  <a:lnTo>
                    <a:pt x="4011" y="1084"/>
                  </a:lnTo>
                  <a:lnTo>
                    <a:pt x="4011" y="562"/>
                  </a:lnTo>
                  <a:cubicBezTo>
                    <a:pt x="4011" y="465"/>
                    <a:pt x="3971" y="422"/>
                    <a:pt x="3887" y="422"/>
                  </a:cubicBezTo>
                  <a:cubicBezTo>
                    <a:pt x="3806" y="422"/>
                    <a:pt x="3741" y="471"/>
                    <a:pt x="3741" y="576"/>
                  </a:cubicBezTo>
                  <a:lnTo>
                    <a:pt x="3741" y="1084"/>
                  </a:lnTo>
                  <a:lnTo>
                    <a:pt x="3508" y="1084"/>
                  </a:lnTo>
                  <a:lnTo>
                    <a:pt x="3508" y="252"/>
                  </a:lnTo>
                  <a:close/>
                  <a:moveTo>
                    <a:pt x="2827" y="571"/>
                  </a:moveTo>
                  <a:lnTo>
                    <a:pt x="3139" y="571"/>
                  </a:lnTo>
                  <a:cubicBezTo>
                    <a:pt x="3134" y="449"/>
                    <a:pt x="3079" y="396"/>
                    <a:pt x="2986" y="396"/>
                  </a:cubicBezTo>
                  <a:cubicBezTo>
                    <a:pt x="2913" y="396"/>
                    <a:pt x="2846" y="436"/>
                    <a:pt x="2827" y="571"/>
                  </a:cubicBezTo>
                  <a:close/>
                  <a:moveTo>
                    <a:pt x="2993" y="1101"/>
                  </a:moveTo>
                  <a:cubicBezTo>
                    <a:pt x="2753" y="1101"/>
                    <a:pt x="2589" y="958"/>
                    <a:pt x="2589" y="681"/>
                  </a:cubicBezTo>
                  <a:lnTo>
                    <a:pt x="2589" y="665"/>
                  </a:lnTo>
                  <a:cubicBezTo>
                    <a:pt x="2589" y="387"/>
                    <a:pt x="2762" y="234"/>
                    <a:pt x="2985" y="234"/>
                  </a:cubicBezTo>
                  <a:cubicBezTo>
                    <a:pt x="3192" y="234"/>
                    <a:pt x="3365" y="350"/>
                    <a:pt x="3365" y="626"/>
                  </a:cubicBezTo>
                  <a:lnTo>
                    <a:pt x="3365" y="726"/>
                  </a:lnTo>
                  <a:lnTo>
                    <a:pt x="2824" y="726"/>
                  </a:lnTo>
                  <a:cubicBezTo>
                    <a:pt x="2834" y="875"/>
                    <a:pt x="2897" y="933"/>
                    <a:pt x="2998" y="933"/>
                  </a:cubicBezTo>
                  <a:cubicBezTo>
                    <a:pt x="3087" y="933"/>
                    <a:pt x="3134" y="885"/>
                    <a:pt x="3150" y="824"/>
                  </a:cubicBezTo>
                  <a:lnTo>
                    <a:pt x="3365" y="824"/>
                  </a:lnTo>
                  <a:cubicBezTo>
                    <a:pt x="3340" y="982"/>
                    <a:pt x="3211" y="1101"/>
                    <a:pt x="2993" y="1101"/>
                  </a:cubicBezTo>
                  <a:close/>
                  <a:moveTo>
                    <a:pt x="2121" y="1101"/>
                  </a:moveTo>
                  <a:cubicBezTo>
                    <a:pt x="1890" y="1101"/>
                    <a:pt x="1723" y="958"/>
                    <a:pt x="1723" y="676"/>
                  </a:cubicBezTo>
                  <a:lnTo>
                    <a:pt x="1723" y="665"/>
                  </a:lnTo>
                  <a:cubicBezTo>
                    <a:pt x="1723" y="384"/>
                    <a:pt x="1901" y="234"/>
                    <a:pt x="2122" y="234"/>
                  </a:cubicBezTo>
                  <a:cubicBezTo>
                    <a:pt x="2312" y="234"/>
                    <a:pt x="2468" y="330"/>
                    <a:pt x="2487" y="548"/>
                  </a:cubicBezTo>
                  <a:lnTo>
                    <a:pt x="2264" y="548"/>
                  </a:lnTo>
                  <a:cubicBezTo>
                    <a:pt x="2250" y="466"/>
                    <a:pt x="2208" y="414"/>
                    <a:pt x="2127" y="414"/>
                  </a:cubicBezTo>
                  <a:cubicBezTo>
                    <a:pt x="2029" y="414"/>
                    <a:pt x="1960" y="492"/>
                    <a:pt x="1960" y="656"/>
                  </a:cubicBezTo>
                  <a:lnTo>
                    <a:pt x="1960" y="681"/>
                  </a:lnTo>
                  <a:cubicBezTo>
                    <a:pt x="1960" y="850"/>
                    <a:pt x="2021" y="926"/>
                    <a:pt x="2129" y="926"/>
                  </a:cubicBezTo>
                  <a:cubicBezTo>
                    <a:pt x="2208" y="926"/>
                    <a:pt x="2267" y="867"/>
                    <a:pt x="2280" y="777"/>
                  </a:cubicBezTo>
                  <a:lnTo>
                    <a:pt x="2492" y="777"/>
                  </a:lnTo>
                  <a:cubicBezTo>
                    <a:pt x="2476" y="966"/>
                    <a:pt x="2347" y="1101"/>
                    <a:pt x="2121" y="1101"/>
                  </a:cubicBezTo>
                  <a:close/>
                  <a:moveTo>
                    <a:pt x="1255" y="1101"/>
                  </a:moveTo>
                  <a:cubicBezTo>
                    <a:pt x="1025" y="1101"/>
                    <a:pt x="858" y="958"/>
                    <a:pt x="858" y="676"/>
                  </a:cubicBezTo>
                  <a:lnTo>
                    <a:pt x="858" y="665"/>
                  </a:lnTo>
                  <a:cubicBezTo>
                    <a:pt x="858" y="384"/>
                    <a:pt x="1036" y="234"/>
                    <a:pt x="1257" y="234"/>
                  </a:cubicBezTo>
                  <a:cubicBezTo>
                    <a:pt x="1446" y="234"/>
                    <a:pt x="1602" y="330"/>
                    <a:pt x="1621" y="548"/>
                  </a:cubicBezTo>
                  <a:lnTo>
                    <a:pt x="1399" y="548"/>
                  </a:lnTo>
                  <a:cubicBezTo>
                    <a:pt x="1384" y="466"/>
                    <a:pt x="1343" y="414"/>
                    <a:pt x="1262" y="414"/>
                  </a:cubicBezTo>
                  <a:cubicBezTo>
                    <a:pt x="1163" y="414"/>
                    <a:pt x="1095" y="492"/>
                    <a:pt x="1095" y="656"/>
                  </a:cubicBezTo>
                  <a:lnTo>
                    <a:pt x="1095" y="681"/>
                  </a:lnTo>
                  <a:cubicBezTo>
                    <a:pt x="1095" y="850"/>
                    <a:pt x="1155" y="926"/>
                    <a:pt x="1263" y="926"/>
                  </a:cubicBezTo>
                  <a:cubicBezTo>
                    <a:pt x="1343" y="926"/>
                    <a:pt x="1402" y="867"/>
                    <a:pt x="1414" y="777"/>
                  </a:cubicBezTo>
                  <a:lnTo>
                    <a:pt x="1626" y="777"/>
                  </a:lnTo>
                  <a:cubicBezTo>
                    <a:pt x="1610" y="966"/>
                    <a:pt x="1481" y="1101"/>
                    <a:pt x="1255" y="1101"/>
                  </a:cubicBezTo>
                  <a:close/>
                  <a:moveTo>
                    <a:pt x="496" y="807"/>
                  </a:moveTo>
                  <a:lnTo>
                    <a:pt x="496" y="727"/>
                  </a:lnTo>
                  <a:lnTo>
                    <a:pt x="404" y="727"/>
                  </a:lnTo>
                  <a:cubicBezTo>
                    <a:pt x="290" y="727"/>
                    <a:pt x="231" y="759"/>
                    <a:pt x="231" y="834"/>
                  </a:cubicBezTo>
                  <a:lnTo>
                    <a:pt x="231" y="842"/>
                  </a:lnTo>
                  <a:cubicBezTo>
                    <a:pt x="231" y="899"/>
                    <a:pt x="266" y="939"/>
                    <a:pt x="344" y="939"/>
                  </a:cubicBezTo>
                  <a:cubicBezTo>
                    <a:pt x="423" y="939"/>
                    <a:pt x="496" y="894"/>
                    <a:pt x="496" y="807"/>
                  </a:cubicBezTo>
                  <a:close/>
                  <a:moveTo>
                    <a:pt x="274" y="1101"/>
                  </a:moveTo>
                  <a:cubicBezTo>
                    <a:pt x="124" y="1101"/>
                    <a:pt x="0" y="1025"/>
                    <a:pt x="0" y="856"/>
                  </a:cubicBezTo>
                  <a:lnTo>
                    <a:pt x="0" y="847"/>
                  </a:lnTo>
                  <a:cubicBezTo>
                    <a:pt x="0" y="641"/>
                    <a:pt x="178" y="575"/>
                    <a:pt x="393" y="575"/>
                  </a:cubicBezTo>
                  <a:lnTo>
                    <a:pt x="496" y="575"/>
                  </a:lnTo>
                  <a:lnTo>
                    <a:pt x="496" y="535"/>
                  </a:lnTo>
                  <a:cubicBezTo>
                    <a:pt x="496" y="452"/>
                    <a:pt x="460" y="401"/>
                    <a:pt x="374" y="401"/>
                  </a:cubicBezTo>
                  <a:cubicBezTo>
                    <a:pt x="296" y="401"/>
                    <a:pt x="255" y="446"/>
                    <a:pt x="248" y="509"/>
                  </a:cubicBezTo>
                  <a:lnTo>
                    <a:pt x="26" y="509"/>
                  </a:lnTo>
                  <a:cubicBezTo>
                    <a:pt x="41" y="325"/>
                    <a:pt x="188" y="234"/>
                    <a:pt x="385" y="234"/>
                  </a:cubicBezTo>
                  <a:cubicBezTo>
                    <a:pt x="586" y="234"/>
                    <a:pt x="729" y="320"/>
                    <a:pt x="729" y="527"/>
                  </a:cubicBezTo>
                  <a:lnTo>
                    <a:pt x="729" y="1084"/>
                  </a:lnTo>
                  <a:lnTo>
                    <a:pt x="501" y="1084"/>
                  </a:lnTo>
                  <a:lnTo>
                    <a:pt x="501" y="988"/>
                  </a:lnTo>
                  <a:cubicBezTo>
                    <a:pt x="461" y="1049"/>
                    <a:pt x="385" y="1101"/>
                    <a:pt x="274" y="11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pt-BR" sz="1800"/>
            </a:p>
          </p:txBody>
        </p:sp>
      </p:grpSp>
      <p:pic>
        <p:nvPicPr>
          <p:cNvPr id="7" name="Picture 6" descr="A close up of a logo&#10;&#10;Description automatically generated">
            <a:extLst>
              <a:ext uri="{FF2B5EF4-FFF2-40B4-BE49-F238E27FC236}">
                <a16:creationId xmlns:a16="http://schemas.microsoft.com/office/drawing/2014/main" id="{EDAB9BEA-D212-7944-BF5F-2666B656CDD9}"/>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7485850" y="6116320"/>
            <a:ext cx="1733274" cy="436880"/>
          </a:xfrm>
          <a:prstGeom prst="rect">
            <a:avLst/>
          </a:prstGeom>
        </p:spPr>
      </p:pic>
      <p:pic>
        <p:nvPicPr>
          <p:cNvPr id="9" name="Picture 8" descr="A close up of a logo&#10;&#10;Description automatically generated">
            <a:extLst>
              <a:ext uri="{FF2B5EF4-FFF2-40B4-BE49-F238E27FC236}">
                <a16:creationId xmlns:a16="http://schemas.microsoft.com/office/drawing/2014/main" id="{6B1175E5-2E83-CC4B-B94D-18BF6ACD64A4}"/>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4961474" y="6168517"/>
            <a:ext cx="1576070" cy="332486"/>
          </a:xfrm>
          <a:prstGeom prst="rect">
            <a:avLst/>
          </a:prstGeom>
        </p:spPr>
      </p:pic>
      <p:pic>
        <p:nvPicPr>
          <p:cNvPr id="4" name="Imagem 3">
            <a:extLst>
              <a:ext uri="{FF2B5EF4-FFF2-40B4-BE49-F238E27FC236}">
                <a16:creationId xmlns:a16="http://schemas.microsoft.com/office/drawing/2014/main" id="{13FF6444-DF15-814B-90E0-DACC5F36C819}"/>
              </a:ext>
            </a:extLst>
          </p:cNvPr>
          <p:cNvPicPr>
            <a:picLocks noChangeAspect="1"/>
          </p:cNvPicPr>
          <p:nvPr userDrawn="1"/>
        </p:nvPicPr>
        <p:blipFill>
          <a:blip r:embed="rId8" cstate="hqprint">
            <a:extLst>
              <a:ext uri="{28A0092B-C50C-407E-A947-70E740481C1C}">
                <a14:useLocalDpi xmlns:a14="http://schemas.microsoft.com/office/drawing/2010/main"/>
              </a:ext>
            </a:extLst>
          </a:blip>
          <a:stretch>
            <a:fillRect/>
          </a:stretch>
        </p:blipFill>
        <p:spPr>
          <a:xfrm>
            <a:off x="3945" y="0"/>
            <a:ext cx="12184109" cy="6858000"/>
          </a:xfrm>
          <a:prstGeom prst="rect">
            <a:avLst/>
          </a:prstGeom>
        </p:spPr>
      </p:pic>
    </p:spTree>
    <p:extLst>
      <p:ext uri="{BB962C8B-B14F-4D97-AF65-F5344CB8AC3E}">
        <p14:creationId xmlns:p14="http://schemas.microsoft.com/office/powerpoint/2010/main" val="38254485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Cover">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outdoor, sky&#10;&#10;Description automatically generated">
            <a:extLst>
              <a:ext uri="{FF2B5EF4-FFF2-40B4-BE49-F238E27FC236}">
                <a16:creationId xmlns:a16="http://schemas.microsoft.com/office/drawing/2014/main" id="{5EE3A900-8BD2-AA42-97E2-0795AB3C4B4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6481" y="0"/>
            <a:ext cx="12179037"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2120" y="1908"/>
          <a:ext cx="2116" cy="1904"/>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2120" y="1908"/>
                        <a:ext cx="2116" cy="1904"/>
                      </a:xfrm>
                      <a:prstGeom prst="rect">
                        <a:avLst/>
                      </a:prstGeom>
                    </p:spPr>
                  </p:pic>
                </p:oleObj>
              </mc:Fallback>
            </mc:AlternateContent>
          </a:graphicData>
        </a:graphic>
      </p:graphicFrame>
    </p:spTree>
    <p:extLst>
      <p:ext uri="{BB962C8B-B14F-4D97-AF65-F5344CB8AC3E}">
        <p14:creationId xmlns:p14="http://schemas.microsoft.com/office/powerpoint/2010/main" val="996052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12263728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Cov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20" y="1908"/>
          <a:ext cx="2116" cy="1904"/>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2120" y="1908"/>
                        <a:ext cx="2116" cy="1904"/>
                      </a:xfrm>
                      <a:prstGeom prst="rect">
                        <a:avLst/>
                      </a:prstGeom>
                    </p:spPr>
                  </p:pic>
                </p:oleObj>
              </mc:Fallback>
            </mc:AlternateContent>
          </a:graphicData>
        </a:graphic>
      </p:graphicFrame>
      <p:pic>
        <p:nvPicPr>
          <p:cNvPr id="4" name="Picture 3" descr="A picture containing sky, outdoor, flying&#10;&#10;Description automatically generated">
            <a:extLst>
              <a:ext uri="{FF2B5EF4-FFF2-40B4-BE49-F238E27FC236}">
                <a16:creationId xmlns:a16="http://schemas.microsoft.com/office/drawing/2014/main" id="{A512744D-6CDE-7E4F-B29E-63E93AEDE6A7}"/>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3945" y="0"/>
            <a:ext cx="12184109" cy="6858000"/>
          </a:xfrm>
          <a:prstGeom prst="rect">
            <a:avLst/>
          </a:prstGeom>
        </p:spPr>
      </p:pic>
    </p:spTree>
    <p:extLst>
      <p:ext uri="{BB962C8B-B14F-4D97-AF65-F5344CB8AC3E}">
        <p14:creationId xmlns:p14="http://schemas.microsoft.com/office/powerpoint/2010/main" val="700480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Cov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20" y="1908"/>
          <a:ext cx="2116" cy="1904"/>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2120" y="1908"/>
                        <a:ext cx="2116" cy="1904"/>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BAEB91D-0FC9-B840-9437-E190CF25D88F}"/>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3945" y="0"/>
            <a:ext cx="12184109" cy="6858000"/>
          </a:xfrm>
          <a:prstGeom prst="rect">
            <a:avLst/>
          </a:prstGeom>
        </p:spPr>
      </p:pic>
    </p:spTree>
    <p:extLst>
      <p:ext uri="{BB962C8B-B14F-4D97-AF65-F5344CB8AC3E}">
        <p14:creationId xmlns:p14="http://schemas.microsoft.com/office/powerpoint/2010/main" val="408761347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0976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8" hasCustomPrompt="1"/>
          </p:nvPr>
        </p:nvSpPr>
        <p:spPr>
          <a:xfrm>
            <a:off x="381000" y="1412875"/>
            <a:ext cx="11429999" cy="933589"/>
          </a:xfrm>
        </p:spPr>
        <p:txBody>
          <a:bodyPr>
            <a:spAutoFit/>
          </a:bodyPr>
          <a:lstStyle>
            <a:lvl3pPr marL="536575" indent="-182563">
              <a:buFont typeface="Arial" panose="020B0604020202020204" pitchFamily="34" charset="0"/>
              <a:buChar char="-"/>
              <a:defRPr/>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92354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57569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6" name="Content Placeholder 5"/>
          <p:cNvSpPr>
            <a:spLocks noGrp="1"/>
          </p:cNvSpPr>
          <p:nvPr>
            <p:ph sz="quarter" idx="18" hasCustomPrompt="1"/>
          </p:nvPr>
        </p:nvSpPr>
        <p:spPr>
          <a:xfrm>
            <a:off x="381000" y="1800000"/>
            <a:ext cx="11429999" cy="933589"/>
          </a:xfrm>
        </p:spPr>
        <p:txBody>
          <a:bodyPr>
            <a:spAutoFit/>
          </a:bodyPr>
          <a:lstStyle>
            <a:lvl3pPr marL="536575" indent="-182563">
              <a:buFont typeface="Arial" panose="020B0604020202020204" pitchFamily="34" charset="0"/>
              <a:buChar char="-"/>
              <a:defRPr/>
            </a:lvl3pPr>
            <a:lvl5pPr marL="857229" indent="-177796">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9" hasCustomPrompt="1"/>
          </p:nvPr>
        </p:nvSpPr>
        <p:spPr>
          <a:xfrm>
            <a:off x="381000" y="1412875"/>
            <a:ext cx="11430000" cy="304699"/>
          </a:xfrm>
        </p:spPr>
        <p:txBody>
          <a:bodyPr>
            <a:spAutoFit/>
          </a:bodyPr>
          <a:lstStyle>
            <a:lvl1pPr marL="0" indent="0">
              <a:lnSpc>
                <a:spcPct val="90000"/>
              </a:lnSpc>
              <a:spcBef>
                <a:spcPts val="0"/>
              </a:spcBef>
              <a:spcAft>
                <a:spcPts val="0"/>
              </a:spcAft>
              <a:buNone/>
              <a:defRPr sz="2200" b="1">
                <a:solidFill>
                  <a:schemeClr val="accent6"/>
                </a:solidFill>
              </a:defRPr>
            </a:lvl1pPr>
          </a:lstStyle>
          <a:p>
            <a:pPr lvl="0"/>
            <a:r>
              <a:rPr lang="en-US"/>
              <a:t>Click to edit master text styles</a:t>
            </a:r>
          </a:p>
        </p:txBody>
      </p:sp>
    </p:spTree>
    <p:extLst>
      <p:ext uri="{BB962C8B-B14F-4D97-AF65-F5344CB8AC3E}">
        <p14:creationId xmlns:p14="http://schemas.microsoft.com/office/powerpoint/2010/main" val="20021429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9" hasCustomPrompt="1"/>
          </p:nvPr>
        </p:nvSpPr>
        <p:spPr>
          <a:xfrm>
            <a:off x="381000" y="1412875"/>
            <a:ext cx="11430000" cy="304699"/>
          </a:xfrm>
        </p:spPr>
        <p:txBody>
          <a:bodyPr>
            <a:spAutoFit/>
          </a:bodyPr>
          <a:lstStyle>
            <a:lvl1pPr marL="0" indent="0">
              <a:lnSpc>
                <a:spcPct val="90000"/>
              </a:lnSpc>
              <a:spcBef>
                <a:spcPts val="0"/>
              </a:spcBef>
              <a:spcAft>
                <a:spcPts val="0"/>
              </a:spcAft>
              <a:buNone/>
              <a:defRPr sz="2200" b="1">
                <a:solidFill>
                  <a:schemeClr val="accent6"/>
                </a:solidFill>
              </a:defRPr>
            </a:lvl1pPr>
          </a:lstStyle>
          <a:p>
            <a:pPr lvl="0"/>
            <a:r>
              <a:rPr lang="en-US"/>
              <a:t>Click to edit master text styles</a:t>
            </a:r>
          </a:p>
        </p:txBody>
      </p:sp>
    </p:spTree>
    <p:extLst>
      <p:ext uri="{BB962C8B-B14F-4D97-AF65-F5344CB8AC3E}">
        <p14:creationId xmlns:p14="http://schemas.microsoft.com/office/powerpoint/2010/main" val="23677265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5939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3_Title and Subtitle">
    <p:bg>
      <p:bgPr>
        <a:solidFill>
          <a:schemeClr val="accent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C63E5-5D21-47D3-BF0D-57C09B984129}"/>
              </a:ext>
            </a:extLst>
          </p:cNvPr>
          <p:cNvSpPr txBox="1"/>
          <p:nvPr userDrawn="1"/>
        </p:nvSpPr>
        <p:spPr>
          <a:xfrm>
            <a:off x="381000" y="6617410"/>
            <a:ext cx="2724150" cy="138499"/>
          </a:xfrm>
          <a:prstGeom prst="rect">
            <a:avLst/>
          </a:prstGeom>
          <a:noFill/>
        </p:spPr>
        <p:txBody>
          <a:bodyPr wrap="square" lIns="0" tIns="0" rIns="0" bIns="0" rtlCol="0" anchor="b" anchorCtr="0">
            <a:spAutoFit/>
          </a:bodyPr>
          <a:lstStyle/>
          <a:p>
            <a:pPr marL="0" marR="0" indent="0" algn="l" defTabSz="729307" rtl="0" eaLnBrk="1" fontAlgn="base" latinLnBrk="0" hangingPunct="1">
              <a:lnSpc>
                <a:spcPct val="100000"/>
              </a:lnSpc>
              <a:spcBef>
                <a:spcPct val="0"/>
              </a:spcBef>
              <a:spcAft>
                <a:spcPct val="0"/>
              </a:spcAft>
              <a:buClrTx/>
              <a:buSzTx/>
              <a:buFontTx/>
              <a:buNone/>
              <a:tabLst/>
              <a:defRPr/>
            </a:pPr>
            <a:r>
              <a:rPr lang="en-US" sz="900">
                <a:solidFill>
                  <a:schemeClr val="bg1">
                    <a:lumMod val="65000"/>
                  </a:schemeClr>
                </a:solidFill>
              </a:rPr>
              <a:t>Copyright © 2019 Accenture. All rights reserved. </a:t>
            </a:r>
          </a:p>
        </p:txBody>
      </p:sp>
      <p:sp>
        <p:nvSpPr>
          <p:cNvPr id="3" name="TextBox 2">
            <a:extLst>
              <a:ext uri="{FF2B5EF4-FFF2-40B4-BE49-F238E27FC236}">
                <a16:creationId xmlns:a16="http://schemas.microsoft.com/office/drawing/2014/main" id="{EEB2E99D-B14D-4A4A-866D-4CF62FB5E126}"/>
              </a:ext>
            </a:extLst>
          </p:cNvPr>
          <p:cNvSpPr txBox="1"/>
          <p:nvPr userDrawn="1"/>
        </p:nvSpPr>
        <p:spPr>
          <a:xfrm>
            <a:off x="11189020" y="6617410"/>
            <a:ext cx="621980" cy="138499"/>
          </a:xfrm>
          <a:prstGeom prst="rect">
            <a:avLst/>
          </a:prstGeom>
          <a:noFill/>
        </p:spPr>
        <p:txBody>
          <a:bodyPr wrap="square" lIns="0" tIns="0" rIns="0" bIns="0" rtlCol="0" anchor="b" anchorCtr="0">
            <a:spAutoFit/>
          </a:bodyPr>
          <a:lstStyle/>
          <a:p>
            <a:pPr algn="r"/>
            <a:fld id="{9506F66D-3967-4DB8-9A18-525DE62AD90B}" type="slidenum">
              <a:rPr lang="en-US" sz="900" smtClean="0">
                <a:solidFill>
                  <a:schemeClr val="bg1">
                    <a:lumMod val="65000"/>
                  </a:schemeClr>
                </a:solidFill>
              </a:rPr>
              <a:pPr algn="r"/>
              <a:t>‹#›</a:t>
            </a:fld>
            <a:endParaRPr lang="en-US" sz="900">
              <a:solidFill>
                <a:schemeClr val="bg1">
                  <a:lumMod val="65000"/>
                </a:schemeClr>
              </a:solidFill>
            </a:endParaRPr>
          </a:p>
        </p:txBody>
      </p:sp>
    </p:spTree>
    <p:extLst>
      <p:ext uri="{BB962C8B-B14F-4D97-AF65-F5344CB8AC3E}">
        <p14:creationId xmlns:p14="http://schemas.microsoft.com/office/powerpoint/2010/main" val="40730937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Use This Only final">
    <p:spTree>
      <p:nvGrpSpPr>
        <p:cNvPr id="1" name=""/>
        <p:cNvGrpSpPr/>
        <p:nvPr/>
      </p:nvGrpSpPr>
      <p:grpSpPr>
        <a:xfrm>
          <a:off x="0" y="0"/>
          <a:ext cx="0" cy="0"/>
          <a:chOff x="0" y="0"/>
          <a:chExt cx="0" cy="0"/>
        </a:xfrm>
      </p:grpSpPr>
      <p:sp>
        <p:nvSpPr>
          <p:cNvPr id="6" name="Title 5"/>
          <p:cNvSpPr>
            <a:spLocks noGrp="1"/>
          </p:cNvSpPr>
          <p:nvPr>
            <p:ph type="title"/>
          </p:nvPr>
        </p:nvSpPr>
        <p:spPr/>
        <p:txBody>
          <a:bodyPr lIns="0"/>
          <a:lstStyle/>
          <a:p>
            <a:r>
              <a:rPr lang="en-US"/>
              <a:t>Click to edit Master title style</a:t>
            </a:r>
          </a:p>
        </p:txBody>
      </p:sp>
      <p:sp>
        <p:nvSpPr>
          <p:cNvPr id="2" name="Slide Number Placeholder 1">
            <a:extLst>
              <a:ext uri="{FF2B5EF4-FFF2-40B4-BE49-F238E27FC236}">
                <a16:creationId xmlns:a16="http://schemas.microsoft.com/office/drawing/2014/main" id="{835D2761-19BF-4425-A61D-E4EF291D33AE}"/>
              </a:ext>
            </a:extLst>
          </p:cNvPr>
          <p:cNvSpPr>
            <a:spLocks noGrp="1"/>
          </p:cNvSpPr>
          <p:nvPr>
            <p:ph type="sldNum" sz="quarter" idx="10"/>
          </p:nvPr>
        </p:nvSpPr>
        <p:spPr/>
        <p:txBody>
          <a:bodyPr/>
          <a:lstStyle/>
          <a:p>
            <a:fld id="{3847DB54-D037-B84F-B6F1-2E8DA40D09AD}" type="slidenum">
              <a:rPr lang="en-US" smtClean="0"/>
              <a:pPr/>
              <a:t>‹#›</a:t>
            </a:fld>
            <a:endParaRPr lang="en-US"/>
          </a:p>
        </p:txBody>
      </p:sp>
    </p:spTree>
    <p:extLst>
      <p:ext uri="{BB962C8B-B14F-4D97-AF65-F5344CB8AC3E}">
        <p14:creationId xmlns:p14="http://schemas.microsoft.com/office/powerpoint/2010/main" val="1529423832"/>
      </p:ext>
    </p:extLst>
  </p:cSld>
  <p:clrMapOvr>
    <a:masterClrMapping/>
  </p:clrMapOvr>
  <p:transition>
    <p:fade/>
  </p:transition>
  <p:extLst>
    <p:ext uri="{DCECCB84-F9BA-43D5-87BE-67443E8EF086}">
      <p15:sldGuideLst xmlns:p15="http://schemas.microsoft.com/office/powerpoint/2012/main">
        <p15:guide id="1" orient="horz" pos="3872">
          <p15:clr>
            <a:srgbClr val="FBAE40"/>
          </p15:clr>
        </p15:guide>
        <p15:guide id="2" pos="386">
          <p15:clr>
            <a:srgbClr val="FBAE40"/>
          </p15:clr>
        </p15:guide>
        <p15:guide id="3" pos="7306">
          <p15:clr>
            <a:srgbClr val="FBAE40"/>
          </p15:clr>
        </p15:guide>
        <p15:guide id="4" orient="horz" pos="6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840567"/>
            <a:ext cx="10363200" cy="1960033"/>
          </a:xfrm>
        </p:spPr>
        <p:txBody>
          <a:bodyPr/>
          <a:lstStyle/>
          <a:p>
            <a:r>
              <a:rPr lang="en-US"/>
              <a:t>Click to edit Master title style</a:t>
            </a:r>
          </a:p>
        </p:txBody>
      </p:sp>
      <p:sp>
        <p:nvSpPr>
          <p:cNvPr id="3" name="Subtitle 2"/>
          <p:cNvSpPr>
            <a:spLocks noGrp="1"/>
          </p:cNvSpPr>
          <p:nvPr>
            <p:ph type="subTitle" idx="1"/>
          </p:nvPr>
        </p:nvSpPr>
        <p:spPr>
          <a:xfrm>
            <a:off x="1828800" y="5181600"/>
            <a:ext cx="8534400" cy="23368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19471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21568157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pt-BR"/>
              <a:t>Click </a:t>
            </a:r>
            <a:r>
              <a:rPr lang="pt-BR" err="1"/>
              <a:t>to</a:t>
            </a:r>
            <a:r>
              <a:rPr lang="pt-BR"/>
              <a:t> </a:t>
            </a:r>
            <a:r>
              <a:rPr lang="pt-BR" err="1"/>
              <a:t>edit</a:t>
            </a:r>
            <a:r>
              <a:rPr lang="pt-BR"/>
              <a:t> Master </a:t>
            </a:r>
            <a:r>
              <a:rPr lang="pt-BR" err="1"/>
              <a:t>text</a:t>
            </a:r>
            <a:r>
              <a:rPr lang="pt-BR"/>
              <a:t> </a:t>
            </a:r>
            <a:r>
              <a:rPr lang="pt-BR" err="1"/>
              <a:t>styles</a:t>
            </a:r>
            <a:endParaRPr lang="pt-B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pt-BR"/>
              <a:t>Click </a:t>
            </a:r>
            <a:r>
              <a:rPr lang="pt-BR" err="1"/>
              <a:t>to</a:t>
            </a:r>
            <a:r>
              <a:rPr lang="pt-BR"/>
              <a:t> </a:t>
            </a:r>
            <a:r>
              <a:rPr lang="pt-BR" err="1"/>
              <a:t>edit</a:t>
            </a:r>
            <a:r>
              <a:rPr lang="pt-BR"/>
              <a:t> Master </a:t>
            </a:r>
            <a:r>
              <a:rPr lang="pt-BR" err="1"/>
              <a:t>text</a:t>
            </a:r>
            <a:r>
              <a:rPr lang="pt-BR"/>
              <a:t> </a:t>
            </a:r>
            <a:r>
              <a:rPr lang="pt-BR" err="1"/>
              <a:t>styles</a:t>
            </a:r>
            <a:endParaRPr lang="pt-BR"/>
          </a:p>
        </p:txBody>
      </p:sp>
    </p:spTree>
    <p:extLst>
      <p:ext uri="{BB962C8B-B14F-4D97-AF65-F5344CB8AC3E}">
        <p14:creationId xmlns:p14="http://schemas.microsoft.com/office/powerpoint/2010/main" val="36624635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71A4D35-5625-442F-ACA1-155A16B2F07E}" type="datetimeFigureOut">
              <a:rPr lang="pt-BR" smtClean="0"/>
              <a:t>12/06/2021</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CF2988CB-3D78-4513-B667-51B7F12EA0AB}" type="slidenum">
              <a:rPr lang="pt-BR" smtClean="0"/>
              <a:t>‹#›</a:t>
            </a:fld>
            <a:endParaRPr lang="pt-BR" dirty="0"/>
          </a:p>
        </p:txBody>
      </p:sp>
    </p:spTree>
    <p:extLst>
      <p:ext uri="{BB962C8B-B14F-4D97-AF65-F5344CB8AC3E}">
        <p14:creationId xmlns:p14="http://schemas.microsoft.com/office/powerpoint/2010/main" val="1058887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5_Blank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C6AE5D-1618-445D-A328-BD9B3E9960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10" name="Slide Number Placeholder 3">
            <a:extLst>
              <a:ext uri="{FF2B5EF4-FFF2-40B4-BE49-F238E27FC236}">
                <a16:creationId xmlns:a16="http://schemas.microsoft.com/office/drawing/2014/main" id="{D4F84BE4-3B0B-4CBB-804F-B8EC87A19FC1}"/>
              </a:ext>
            </a:extLst>
          </p:cNvPr>
          <p:cNvSpPr txBox="1">
            <a:spLocks/>
          </p:cNvSpPr>
          <p:nvPr userDrawn="1"/>
        </p:nvSpPr>
        <p:spPr>
          <a:xfrm>
            <a:off x="11231207" y="6228326"/>
            <a:ext cx="49565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z="800" b="1" smtClean="0">
                <a:solidFill>
                  <a:schemeClr val="tx1"/>
                </a:solidFill>
                <a:latin typeface="Segoe UI Semibold" panose="020B0502040204020203" pitchFamily="34" charset="0"/>
                <a:cs typeface="Segoe UI Semibold" panose="020B0502040204020203" pitchFamily="34" charset="0"/>
              </a:rPr>
              <a:pPr/>
              <a:t>‹#›</a:t>
            </a:fld>
            <a:endParaRPr lang="en-US" sz="800" b="1">
              <a:solidFill>
                <a:schemeClr val="tx1"/>
              </a:solidFill>
              <a:latin typeface="Segoe UI Semibold" panose="020B0502040204020203" pitchFamily="34" charset="0"/>
              <a:cs typeface="Segoe UI Semibold" panose="020B0502040204020203" pitchFamily="34" charset="0"/>
            </a:endParaRPr>
          </a:p>
        </p:txBody>
      </p:sp>
      <p:sp>
        <p:nvSpPr>
          <p:cNvPr id="11" name="Title Placeholder 1">
            <a:extLst>
              <a:ext uri="{FF2B5EF4-FFF2-40B4-BE49-F238E27FC236}">
                <a16:creationId xmlns:a16="http://schemas.microsoft.com/office/drawing/2014/main" id="{63B6061F-7F2E-41E7-A4F5-44418FB06CCA}"/>
              </a:ext>
            </a:extLst>
          </p:cNvPr>
          <p:cNvSpPr>
            <a:spLocks noGrp="1"/>
          </p:cNvSpPr>
          <p:nvPr>
            <p:ph type="title"/>
          </p:nvPr>
        </p:nvSpPr>
        <p:spPr>
          <a:xfrm>
            <a:off x="694945" y="390719"/>
            <a:ext cx="5559207" cy="998344"/>
          </a:xfrm>
          <a:prstGeom prst="rect">
            <a:avLst/>
          </a:prstGeom>
        </p:spPr>
        <p:txBody>
          <a:bodyPr vert="horz" lIns="91440" tIns="45720" rIns="91440" bIns="45720" rtlCol="0" anchor="t">
            <a:noAutofit/>
          </a:bodyPr>
          <a:lstStyle>
            <a:lvl1pPr>
              <a:defRPr>
                <a:solidFill>
                  <a:schemeClr val="tx1"/>
                </a:solidFill>
              </a:defRPr>
            </a:lvl1pPr>
          </a:lstStyle>
          <a:p>
            <a:r>
              <a:rPr lang="en-US"/>
              <a:t>Click to edit Master title style</a:t>
            </a:r>
          </a:p>
        </p:txBody>
      </p:sp>
      <p:sp>
        <p:nvSpPr>
          <p:cNvPr id="12" name="Text Placeholder 2">
            <a:extLst>
              <a:ext uri="{FF2B5EF4-FFF2-40B4-BE49-F238E27FC236}">
                <a16:creationId xmlns:a16="http://schemas.microsoft.com/office/drawing/2014/main" id="{96C51BD6-DF25-4554-B334-E8D018DF8CA2}"/>
              </a:ext>
            </a:extLst>
          </p:cNvPr>
          <p:cNvSpPr>
            <a:spLocks noGrp="1"/>
          </p:cNvSpPr>
          <p:nvPr>
            <p:ph idx="1"/>
          </p:nvPr>
        </p:nvSpPr>
        <p:spPr>
          <a:xfrm>
            <a:off x="694946" y="1923690"/>
            <a:ext cx="5559206" cy="3951647"/>
          </a:xfrm>
          <a:prstGeom prst="rect">
            <a:avLst/>
          </a:prstGeom>
        </p:spPr>
        <p:txBody>
          <a:bodyPr vert="horz" lIns="91440" tIns="45720" rIns="91440" bIns="45720" rtlCol="0">
            <a:noAutofit/>
          </a:bodyPr>
          <a:lstStyle>
            <a:lvl1pPr marL="285750" indent="-285750">
              <a:buFont typeface="Arial" panose="020B0604020202020204" pitchFamily="34" charset="0"/>
              <a:buChar char="•"/>
              <a:defRPr>
                <a:solidFill>
                  <a:schemeClr val="tx1"/>
                </a:solidFill>
                <a:latin typeface="Segoe UI Light" panose="020B0502040204020203" pitchFamily="34" charset="0"/>
                <a:cs typeface="Segoe UI Light" panose="020B0502040204020203" pitchFamily="34" charset="0"/>
              </a:defRPr>
            </a:lvl1pPr>
            <a:lvl2pPr marL="742950" indent="-285750">
              <a:buFont typeface="Arial" panose="020B0604020202020204" pitchFamily="34" charset="0"/>
              <a:buChar char="•"/>
              <a:defRPr>
                <a:solidFill>
                  <a:schemeClr val="tx1"/>
                </a:solidFill>
                <a:latin typeface="Segoe UI Light" panose="020B0502040204020203" pitchFamily="34" charset="0"/>
                <a:cs typeface="Segoe UI Light" panose="020B0502040204020203" pitchFamily="34" charset="0"/>
              </a:defRPr>
            </a:lvl2pPr>
            <a:lvl3pPr marL="1200150" indent="-285750">
              <a:buFont typeface="Arial" panose="020B0604020202020204" pitchFamily="34" charset="0"/>
              <a:buChar char="•"/>
              <a:defRPr>
                <a:solidFill>
                  <a:schemeClr val="tx1"/>
                </a:solidFill>
                <a:latin typeface="Segoe UI Light" panose="020B0502040204020203" pitchFamily="34" charset="0"/>
                <a:cs typeface="Segoe UI Light" panose="020B0502040204020203" pitchFamily="34" charset="0"/>
              </a:defRPr>
            </a:lvl3pPr>
            <a:lvl4pPr marL="1657350" indent="-285750">
              <a:buFont typeface="Arial" panose="020B0604020202020204" pitchFamily="34" charset="0"/>
              <a:buChar char="•"/>
              <a:defRPr>
                <a:solidFill>
                  <a:schemeClr val="tx1"/>
                </a:solidFill>
                <a:latin typeface="Segoe UI Light" panose="020B0502040204020203" pitchFamily="34" charset="0"/>
                <a:cs typeface="Segoe UI Light" panose="020B0502040204020203" pitchFamily="34" charset="0"/>
              </a:defRPr>
            </a:lvl4pPr>
            <a:lvl5pPr marL="2114550" indent="-285750">
              <a:buFont typeface="Arial" panose="020B0604020202020204" pitchFamily="34" charset="0"/>
              <a:buChar char="•"/>
              <a:defRPr>
                <a:solidFill>
                  <a:schemeClr val="tx1"/>
                </a:solidFill>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AvanadeLogoNoTM_AWColor_RGB.png">
            <a:extLst>
              <a:ext uri="{FF2B5EF4-FFF2-40B4-BE49-F238E27FC236}">
                <a16:creationId xmlns:a16="http://schemas.microsoft.com/office/drawing/2014/main" id="{A434669D-D79A-4FCD-91FE-6FC9C83C9E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
        <p:nvSpPr>
          <p:cNvPr id="14" name="Footer Placeholder 4">
            <a:extLst>
              <a:ext uri="{FF2B5EF4-FFF2-40B4-BE49-F238E27FC236}">
                <a16:creationId xmlns:a16="http://schemas.microsoft.com/office/drawing/2014/main" id="{767CD999-88F4-4082-91B0-2A273BA284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 </a:t>
            </a:r>
          </a:p>
        </p:txBody>
      </p:sp>
      <p:sp>
        <p:nvSpPr>
          <p:cNvPr id="8" name="Rectangle 7">
            <a:extLst>
              <a:ext uri="{FF2B5EF4-FFF2-40B4-BE49-F238E27FC236}">
                <a16:creationId xmlns:a16="http://schemas.microsoft.com/office/drawing/2014/main" id="{82F81729-52C6-4772-83D6-27EB31629071}"/>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48931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png"/><Relationship Id="rId4" Type="http://schemas.openxmlformats.org/officeDocument/2006/relationships/slideLayout" Target="../slideLayouts/slideLayout13.xml"/><Relationship Id="rId9" Type="http://schemas.openxmlformats.org/officeDocument/2006/relationships/hyperlink" Target="https://avanade.sharepoint.com/sites/policies/Policies2/Data%20Management/1431_DataManagement.pdf"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1.png"/><Relationship Id="rId5" Type="http://schemas.openxmlformats.org/officeDocument/2006/relationships/slideLayout" Target="../slideLayouts/slideLayout21.xml"/><Relationship Id="rId10" Type="http://schemas.openxmlformats.org/officeDocument/2006/relationships/hyperlink" Target="https://avanade.sharepoint.com/sites/policies/Policies2/Data%20Management/1431_DataManagement.pdf" TargetMode="External"/><Relationship Id="rId4" Type="http://schemas.openxmlformats.org/officeDocument/2006/relationships/slideLayout" Target="../slideLayouts/slideLayout2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heme" Target="../theme/theme7.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image" Target="../media/image9.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theme" Target="../theme/theme8.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41639" y="6069204"/>
            <a:ext cx="1494933" cy="548639"/>
          </a:xfrm>
          <a:prstGeom prst="rect">
            <a:avLst/>
          </a:prstGeom>
        </p:spPr>
      </p:pic>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lumMod val="75000"/>
                  </a:schemeClr>
                </a:solidFill>
                <a:latin typeface="Segoe UI" panose="020B0502040204020203" pitchFamily="34" charset="0"/>
                <a:cs typeface="Segoe UI" panose="020B0502040204020203" pitchFamily="34" charset="0"/>
              </a:rPr>
              <a:t>©2018 Avanade Inc. All Rights Reserved.</a:t>
            </a:r>
          </a:p>
        </p:txBody>
      </p:sp>
      <p:sp>
        <p:nvSpPr>
          <p:cNvPr id="9" name="TextBox 8"/>
          <p:cNvSpPr txBox="1"/>
          <p:nvPr userDrawn="1"/>
        </p:nvSpPr>
        <p:spPr>
          <a:xfrm>
            <a:off x="8514496" y="6274700"/>
            <a:ext cx="2777072" cy="200055"/>
          </a:xfrm>
          <a:prstGeom prst="rect">
            <a:avLst/>
          </a:prstGeom>
          <a:noFill/>
        </p:spPr>
        <p:txBody>
          <a:bodyPr wrap="square" rtlCol="0">
            <a:spAutoFit/>
          </a:bodyPr>
          <a:lstStyle/>
          <a:p>
            <a:pPr algn="r"/>
            <a:r>
              <a:rPr lang="en-US" sz="700">
                <a:solidFill>
                  <a:srgbClr val="FF5800"/>
                </a:solidFill>
              </a:rPr>
              <a:t>&lt;Highly Confidential&gt; </a:t>
            </a:r>
            <a:r>
              <a:rPr lang="en-US" sz="700">
                <a:solidFill>
                  <a:srgbClr val="464646"/>
                </a:solidFill>
              </a:rPr>
              <a:t>See Avanade’s </a:t>
            </a:r>
            <a:r>
              <a:rPr lang="en-US" sz="700">
                <a:solidFill>
                  <a:srgbClr val="FF5800"/>
                </a:solidFill>
                <a:hlinkClick r:id="rId12" invalidUrl="https://avanade.sharepoint.com/sites/policies/Policies2/Data Management/1431_DataManagement.pdf"/>
              </a:rPr>
              <a:t>Data Management Policy</a:t>
            </a:r>
            <a:endParaRPr lang="en-US" sz="700">
              <a:solidFill>
                <a:srgbClr val="FF5800"/>
              </a:solidFill>
            </a:endParaRPr>
          </a:p>
        </p:txBody>
      </p:sp>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Slide Number Placeholder 5">
            <a:extLst>
              <a:ext uri="{FF2B5EF4-FFF2-40B4-BE49-F238E27FC236}">
                <a16:creationId xmlns:a16="http://schemas.microsoft.com/office/drawing/2014/main" id="{C1979E4A-0434-4B8C-98D9-46CD3B023788}"/>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a:p>
        </p:txBody>
      </p:sp>
      <p:sp>
        <p:nvSpPr>
          <p:cNvPr id="30" name="Rectangle 29">
            <a:extLst>
              <a:ext uri="{FF2B5EF4-FFF2-40B4-BE49-F238E27FC236}">
                <a16:creationId xmlns:a16="http://schemas.microsoft.com/office/drawing/2014/main" id="{03487A4F-6663-4B11-A57C-4B1187B8FC92}"/>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093164"/>
      </p:ext>
    </p:extLst>
  </p:cSld>
  <p:clrMap bg1="lt1" tx1="dk1" bg2="lt2" tx2="dk2" accent1="accent1" accent2="accent2" accent3="accent3" accent4="accent4" accent5="accent5" accent6="accent6" hlink="hlink" folHlink="folHlink"/>
  <p:sldLayoutIdLst>
    <p:sldLayoutId id="2147483881" r:id="rId1"/>
    <p:sldLayoutId id="2147483760" r:id="rId2"/>
    <p:sldLayoutId id="2147483835" r:id="rId3"/>
    <p:sldLayoutId id="2147483762" r:id="rId4"/>
    <p:sldLayoutId id="2147483763" r:id="rId5"/>
    <p:sldLayoutId id="2147483847" r:id="rId6"/>
    <p:sldLayoutId id="2147483902" r:id="rId7"/>
    <p:sldLayoutId id="2147483903" r:id="rId8"/>
    <p:sldLayoutId id="2147483940" r:id="rId9"/>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p:nvSpPr>
        <p:spPr>
          <a:xfrm>
            <a:off x="8876480" y="6272968"/>
            <a:ext cx="2415909" cy="200055"/>
          </a:xfrm>
          <a:prstGeom prst="rect">
            <a:avLst/>
          </a:prstGeom>
          <a:noFill/>
        </p:spPr>
        <p:txBody>
          <a:bodyPr wrap="square" rtlCol="0">
            <a:spAutoFit/>
          </a:bodyPr>
          <a:lstStyle/>
          <a:p>
            <a:pPr algn="r"/>
            <a:r>
              <a:rPr lang="en-US" sz="700">
                <a:solidFill>
                  <a:srgbClr val="FF5800"/>
                </a:solidFill>
              </a:rPr>
              <a:t>&lt;Confidential&gt; </a:t>
            </a:r>
            <a:r>
              <a:rPr lang="en-US" sz="700">
                <a:solidFill>
                  <a:srgbClr val="464646"/>
                </a:solidFill>
              </a:rPr>
              <a:t>See Avanade’s </a:t>
            </a:r>
            <a:r>
              <a:rPr lang="en-US" sz="700">
                <a:solidFill>
                  <a:srgbClr val="FF5800"/>
                </a:solidFill>
                <a:hlinkClick r:id="rId9" invalidUrl="https://avanade.sharepoint.com/sites/policies/Policies2/Data Management/1431_DataManagement.pdf"/>
              </a:rPr>
              <a:t>Data Management Policy</a:t>
            </a:r>
            <a:endParaRPr lang="en-US" sz="700">
              <a:solidFill>
                <a:srgbClr val="FF5800"/>
              </a:solidFill>
            </a:endParaRPr>
          </a:p>
        </p:txBody>
      </p:sp>
      <p:pic>
        <p:nvPicPr>
          <p:cNvPr id="9" name="Picture 8" descr="AvanadeLogoNoTM_AWColor_RGB.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lumMod val="75000"/>
                  </a:schemeClr>
                </a:solidFill>
                <a:latin typeface="Segoe UI" panose="020B0502040204020203" pitchFamily="34" charset="0"/>
                <a:cs typeface="Segoe UI" panose="020B0502040204020203" pitchFamily="34" charset="0"/>
              </a:rPr>
              <a:t>©2018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Slide Number Placeholder 5">
            <a:extLst>
              <a:ext uri="{FF2B5EF4-FFF2-40B4-BE49-F238E27FC236}">
                <a16:creationId xmlns:a16="http://schemas.microsoft.com/office/drawing/2014/main" id="{EBF51D39-AC93-4FFC-83AE-903E59DFEF8D}"/>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a:p>
        </p:txBody>
      </p:sp>
      <p:sp>
        <p:nvSpPr>
          <p:cNvPr id="33" name="Rectangle 32">
            <a:extLst>
              <a:ext uri="{FF2B5EF4-FFF2-40B4-BE49-F238E27FC236}">
                <a16:creationId xmlns:a16="http://schemas.microsoft.com/office/drawing/2014/main" id="{3E064182-08C2-4BD8-A46F-7C23B7DED1DE}"/>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119443"/>
      </p:ext>
    </p:extLst>
  </p:cSld>
  <p:clrMap bg1="lt1" tx1="dk1" bg2="lt2" tx2="dk2" accent1="accent1" accent2="accent2" accent3="accent3" accent4="accent4" accent5="accent5" accent6="accent6" hlink="hlink" folHlink="folHlink"/>
  <p:sldLayoutIdLst>
    <p:sldLayoutId id="2147483880" r:id="rId1"/>
    <p:sldLayoutId id="2147483720" r:id="rId2"/>
    <p:sldLayoutId id="2147483834" r:id="rId3"/>
    <p:sldLayoutId id="2147483722" r:id="rId4"/>
    <p:sldLayoutId id="2147483723" r:id="rId5"/>
    <p:sldLayoutId id="2147483822" r:id="rId6"/>
    <p:sldLayoutId id="2147483846" r:id="rId7"/>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8875659" y="6272986"/>
            <a:ext cx="2415909" cy="200055"/>
          </a:xfrm>
          <a:prstGeom prst="rect">
            <a:avLst/>
          </a:prstGeom>
          <a:noFill/>
        </p:spPr>
        <p:txBody>
          <a:bodyPr wrap="square" rtlCol="0">
            <a:spAutoFit/>
          </a:bodyPr>
          <a:lstStyle/>
          <a:p>
            <a:pPr algn="r"/>
            <a:r>
              <a:rPr lang="en-US" sz="700">
                <a:solidFill>
                  <a:srgbClr val="FF5800"/>
                </a:solidFill>
              </a:rPr>
              <a:t>&lt;Restricted&gt; </a:t>
            </a:r>
            <a:r>
              <a:rPr lang="en-US" sz="700">
                <a:solidFill>
                  <a:srgbClr val="464646"/>
                </a:solidFill>
              </a:rPr>
              <a:t>See Avanade’s </a:t>
            </a:r>
            <a:r>
              <a:rPr lang="en-US" sz="700">
                <a:solidFill>
                  <a:srgbClr val="FF5800"/>
                </a:solidFill>
                <a:hlinkClick r:id="rId10" invalidUrl="https://avanade.sharepoint.com/sites/policies/Policies2/Data Management/1431_DataManagement.pdf"/>
              </a:rPr>
              <a:t>Data Management Policy</a:t>
            </a:r>
            <a:endParaRPr lang="en-US" sz="700">
              <a:solidFill>
                <a:srgbClr val="FF5800"/>
              </a:solidFill>
            </a:endParaRPr>
          </a:p>
        </p:txBody>
      </p:sp>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vanadeLogoNoTM_AWColor_RGB.png"/>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lumMod val="75000"/>
                  </a:schemeClr>
                </a:solidFill>
                <a:latin typeface="Segoe UI" panose="020B0502040204020203" pitchFamily="34" charset="0"/>
                <a:cs typeface="Segoe UI" panose="020B0502040204020203" pitchFamily="34" charset="0"/>
              </a:rPr>
              <a:t>©2018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5">
            <a:extLst>
              <a:ext uri="{FF2B5EF4-FFF2-40B4-BE49-F238E27FC236}">
                <a16:creationId xmlns:a16="http://schemas.microsoft.com/office/drawing/2014/main" id="{D22CADC3-6A3F-4A43-BE72-ED78E8358FC7}"/>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a:p>
        </p:txBody>
      </p:sp>
      <p:sp>
        <p:nvSpPr>
          <p:cNvPr id="33" name="Rectangle 32">
            <a:extLst>
              <a:ext uri="{FF2B5EF4-FFF2-40B4-BE49-F238E27FC236}">
                <a16:creationId xmlns:a16="http://schemas.microsoft.com/office/drawing/2014/main" id="{D57CD6AA-9781-469B-B01C-2FFD82EF85BF}"/>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012942"/>
      </p:ext>
    </p:extLst>
  </p:cSld>
  <p:clrMap bg1="lt1" tx1="dk1" bg2="lt2" tx2="dk2" accent1="accent1" accent2="accent2" accent3="accent3" accent4="accent4" accent5="accent5" accent6="accent6" hlink="hlink" folHlink="folHlink"/>
  <p:sldLayoutIdLst>
    <p:sldLayoutId id="2147483879" r:id="rId1"/>
    <p:sldLayoutId id="2147483766" r:id="rId2"/>
    <p:sldLayoutId id="2147483765" r:id="rId3"/>
    <p:sldLayoutId id="2147483768" r:id="rId4"/>
    <p:sldLayoutId id="2147483769" r:id="rId5"/>
    <p:sldLayoutId id="2147483823" r:id="rId6"/>
    <p:sldLayoutId id="2147483845" r:id="rId7"/>
    <p:sldLayoutId id="2147483901" r:id="rId8"/>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vanadeLogoNoTM_AWColor_RGB.png"/>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lumMod val="75000"/>
                  </a:schemeClr>
                </a:solidFill>
                <a:latin typeface="Segoe UI" panose="020B0502040204020203" pitchFamily="34" charset="0"/>
                <a:cs typeface="Segoe UI" panose="020B0502040204020203" pitchFamily="34" charset="0"/>
              </a:rPr>
              <a:t>©2018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Slide Number Placeholder 5">
            <a:extLst>
              <a:ext uri="{FF2B5EF4-FFF2-40B4-BE49-F238E27FC236}">
                <a16:creationId xmlns:a16="http://schemas.microsoft.com/office/drawing/2014/main" id="{D22CADC3-6A3F-4A43-BE72-ED78E8358FC7}"/>
              </a:ext>
            </a:extLst>
          </p:cNvPr>
          <p:cNvSpPr>
            <a:spLocks noGrp="1"/>
          </p:cNvSpPr>
          <p:nvPr>
            <p:ph type="sldNum" sz="quarter" idx="4"/>
          </p:nvPr>
        </p:nvSpPr>
        <p:spPr>
          <a:xfrm>
            <a:off x="11231207" y="6356350"/>
            <a:ext cx="495656" cy="365125"/>
          </a:xfrm>
          <a:prstGeom prst="rect">
            <a:avLst/>
          </a:prstGeom>
        </p:spPr>
        <p:txBody>
          <a:bodyPr anchor="ctr"/>
          <a:lstStyle>
            <a:lvl1pPr algn="ctr">
              <a:defRPr sz="1050">
                <a:solidFill>
                  <a:schemeClr val="tx1">
                    <a:lumMod val="65000"/>
                    <a:lumOff val="35000"/>
                  </a:schemeClr>
                </a:solidFill>
              </a:defRPr>
            </a:lvl1pPr>
          </a:lstStyle>
          <a:p>
            <a:fld id="{3847DB54-D037-B84F-B6F1-2E8DA40D09AD}" type="slidenum">
              <a:rPr lang="en-US" smtClean="0"/>
              <a:pPr/>
              <a:t>‹#›</a:t>
            </a:fld>
            <a:endParaRPr lang="en-US"/>
          </a:p>
        </p:txBody>
      </p:sp>
      <p:sp>
        <p:nvSpPr>
          <p:cNvPr id="33" name="Rectangle 32">
            <a:extLst>
              <a:ext uri="{FF2B5EF4-FFF2-40B4-BE49-F238E27FC236}">
                <a16:creationId xmlns:a16="http://schemas.microsoft.com/office/drawing/2014/main" id="{146F73AA-74B5-4490-B6E9-948261E2932F}"/>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79841"/>
      </p:ext>
    </p:extLst>
  </p:cSld>
  <p:clrMap bg1="lt1" tx1="dk1" bg2="lt2" tx2="dk2" accent1="accent1" accent2="accent2" accent3="accent3" accent4="accent4" accent5="accent5" accent6="accent6" hlink="hlink" folHlink="folHlink"/>
  <p:sldLayoutIdLst>
    <p:sldLayoutId id="2147483878" r:id="rId1"/>
    <p:sldLayoutId id="2147483838" r:id="rId2"/>
    <p:sldLayoutId id="2147483839" r:id="rId3"/>
    <p:sldLayoutId id="2147483841" r:id="rId4"/>
    <p:sldLayoutId id="2147483842" r:id="rId5"/>
    <p:sldLayoutId id="2147483843" r:id="rId6"/>
    <p:sldLayoutId id="2147483844" r:id="rId7"/>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11"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a:solidFill>
                  <a:schemeClr val="bg1"/>
                </a:solidFill>
                <a:latin typeface="Segoe UI" panose="020B0502040204020203" pitchFamily="34" charset="0"/>
                <a:cs typeface="Segoe UI" panose="020B0502040204020203" pitchFamily="34" charset="0"/>
              </a:rPr>
              <a:t>©2018 Avanade Inc. All Rights Reserved.</a:t>
            </a:r>
          </a:p>
        </p:txBody>
      </p:sp>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165835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21" r:id="rId3"/>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Title Placeholder 1">
            <a:extLst>
              <a:ext uri="{FF2B5EF4-FFF2-40B4-BE49-F238E27FC236}">
                <a16:creationId xmlns:a16="http://schemas.microsoft.com/office/drawing/2014/main" id="{FB5DC8AF-D5C9-496E-A8F7-3677A6C69960}"/>
              </a:ext>
            </a:extLst>
          </p:cNvPr>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p>
        </p:txBody>
      </p:sp>
      <p:sp>
        <p:nvSpPr>
          <p:cNvPr id="25" name="Text Placeholder 2">
            <a:extLst>
              <a:ext uri="{FF2B5EF4-FFF2-40B4-BE49-F238E27FC236}">
                <a16:creationId xmlns:a16="http://schemas.microsoft.com/office/drawing/2014/main" id="{75AB323F-E6E0-4D7B-875F-FC8580EEBA66}"/>
              </a:ext>
            </a:extLst>
          </p:cNvPr>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Rectangle 25">
            <a:extLst>
              <a:ext uri="{FF2B5EF4-FFF2-40B4-BE49-F238E27FC236}">
                <a16:creationId xmlns:a16="http://schemas.microsoft.com/office/drawing/2014/main" id="{97757B6D-6A56-49D5-A051-87E7404F6DCB}"/>
              </a:ext>
            </a:extLst>
          </p:cNvPr>
          <p:cNvSpPr/>
          <p:nvPr userDrawn="1"/>
        </p:nvSpPr>
        <p:spPr>
          <a:xfrm>
            <a:off x="960793" y="0"/>
            <a:ext cx="10270414" cy="45719"/>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vanadeLogoNoTM_AWColor_RGB.png">
            <a:extLst>
              <a:ext uri="{FF2B5EF4-FFF2-40B4-BE49-F238E27FC236}">
                <a16:creationId xmlns:a16="http://schemas.microsoft.com/office/drawing/2014/main" id="{1E36D128-386C-4F49-A89B-4E1EA53165A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1639" y="6069204"/>
            <a:ext cx="1494933" cy="548639"/>
          </a:xfrm>
          <a:prstGeom prst="rect">
            <a:avLst/>
          </a:prstGeom>
        </p:spPr>
      </p:pic>
    </p:spTree>
    <p:extLst>
      <p:ext uri="{BB962C8B-B14F-4D97-AF65-F5344CB8AC3E}">
        <p14:creationId xmlns:p14="http://schemas.microsoft.com/office/powerpoint/2010/main" val="145291185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Lst>
  <p:transition>
    <p:fade/>
  </p:transition>
  <p:hf hd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479080040"/>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0998"/>
            <a:ext cx="11430000" cy="9000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81000" y="1412875"/>
            <a:ext cx="11430000" cy="933589"/>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p:txBody>
      </p:sp>
      <p:sp>
        <p:nvSpPr>
          <p:cNvPr id="7" name="TextBox 6"/>
          <p:cNvSpPr txBox="1"/>
          <p:nvPr userDrawn="1"/>
        </p:nvSpPr>
        <p:spPr>
          <a:xfrm>
            <a:off x="380999" y="6617410"/>
            <a:ext cx="2721769" cy="138499"/>
          </a:xfrm>
          <a:prstGeom prst="rect">
            <a:avLst/>
          </a:prstGeom>
          <a:noFill/>
        </p:spPr>
        <p:txBody>
          <a:bodyPr wrap="square" lIns="0" tIns="0" rIns="0" bIns="0" rtlCol="0" anchor="b" anchorCtr="0">
            <a:spAutoFit/>
          </a:bodyPr>
          <a:lstStyle/>
          <a:p>
            <a:pPr marL="0" marR="0" indent="0" algn="l" defTabSz="729307" rtl="0" eaLnBrk="1" fontAlgn="base" latinLnBrk="0" hangingPunct="1">
              <a:lnSpc>
                <a:spcPct val="100000"/>
              </a:lnSpc>
              <a:spcBef>
                <a:spcPct val="0"/>
              </a:spcBef>
              <a:spcAft>
                <a:spcPct val="0"/>
              </a:spcAft>
              <a:buClrTx/>
              <a:buSzTx/>
              <a:buFontTx/>
              <a:buNone/>
              <a:tabLst/>
              <a:defRPr/>
            </a:pPr>
            <a:r>
              <a:rPr lang="en-US" sz="900">
                <a:solidFill>
                  <a:schemeClr val="tx1">
                    <a:lumMod val="50000"/>
                    <a:lumOff val="50000"/>
                  </a:schemeClr>
                </a:solidFill>
              </a:rPr>
              <a:t>Copyright © 2019 Accenture. All rights reserved. </a:t>
            </a:r>
          </a:p>
        </p:txBody>
      </p:sp>
      <p:sp>
        <p:nvSpPr>
          <p:cNvPr id="8" name="TextBox 7"/>
          <p:cNvSpPr txBox="1"/>
          <p:nvPr userDrawn="1"/>
        </p:nvSpPr>
        <p:spPr>
          <a:xfrm>
            <a:off x="11189020" y="6617410"/>
            <a:ext cx="621980" cy="138499"/>
          </a:xfrm>
          <a:prstGeom prst="rect">
            <a:avLst/>
          </a:prstGeom>
          <a:noFill/>
        </p:spPr>
        <p:txBody>
          <a:bodyPr wrap="square" lIns="0" tIns="0" rIns="0" bIns="0" rtlCol="0" anchor="b" anchorCtr="0">
            <a:spAutoFit/>
          </a:bodyPr>
          <a:lstStyle/>
          <a:p>
            <a:pPr algn="r"/>
            <a:fld id="{9506F66D-3967-4DB8-9A18-525DE62AD90B}" type="slidenum">
              <a:rPr lang="en-US" sz="900" smtClean="0">
                <a:solidFill>
                  <a:schemeClr val="tx1">
                    <a:lumMod val="50000"/>
                    <a:lumOff val="50000"/>
                  </a:schemeClr>
                </a:solidFill>
              </a:rPr>
              <a:pPr algn="r"/>
              <a:t>‹#›</a:t>
            </a:fld>
            <a:endParaRPr lang="en-US" sz="900">
              <a:solidFill>
                <a:schemeClr val="tx1">
                  <a:lumMod val="50000"/>
                  <a:lumOff val="50000"/>
                </a:schemeClr>
              </a:solidFill>
            </a:endParaRPr>
          </a:p>
        </p:txBody>
      </p:sp>
    </p:spTree>
    <p:extLst>
      <p:ext uri="{BB962C8B-B14F-4D97-AF65-F5344CB8AC3E}">
        <p14:creationId xmlns:p14="http://schemas.microsoft.com/office/powerpoint/2010/main" val="274458910"/>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Lst>
  <p:hf hdr="0" dt="0"/>
  <p:txStyles>
    <p:titleStyle>
      <a:lvl1pPr marL="0" indent="0" algn="l" defTabSz="914377" rtl="0" eaLnBrk="1" latinLnBrk="0" hangingPunct="1">
        <a:lnSpc>
          <a:spcPct val="80000"/>
        </a:lnSpc>
        <a:spcBef>
          <a:spcPct val="0"/>
        </a:spcBef>
        <a:buNone/>
        <a:defRPr sz="3200" b="0" kern="1200" cap="all" baseline="0">
          <a:solidFill>
            <a:schemeClr val="accent1"/>
          </a:solidFill>
          <a:latin typeface="Graphik Black" panose="020B0A03030202060203" pitchFamily="34" charset="0"/>
          <a:ea typeface="+mj-ea"/>
          <a:cs typeface="+mj-cs"/>
        </a:defRPr>
      </a:lvl1pPr>
    </p:titleStyle>
    <p:bodyStyle>
      <a:lvl1pPr marL="177800" indent="-177800" algn="l" defTabSz="914377" rtl="0" eaLnBrk="1" latinLnBrk="0" hangingPunct="1">
        <a:lnSpc>
          <a:spcPct val="90000"/>
        </a:lnSpc>
        <a:spcBef>
          <a:spcPts val="900"/>
        </a:spcBef>
        <a:spcAft>
          <a:spcPts val="0"/>
        </a:spcAft>
        <a:buFont typeface="Arial" panose="020B0604020202020204" pitchFamily="34" charset="0"/>
        <a:buChar char="•"/>
        <a:defRPr sz="2000" b="0" kern="1200" cap="none" baseline="0">
          <a:solidFill>
            <a:schemeClr val="tx1"/>
          </a:solidFill>
          <a:latin typeface="Graphik" panose="020B0503030202060203" pitchFamily="34" charset="0"/>
          <a:ea typeface="+mn-ea"/>
          <a:cs typeface="Arial" panose="020B0604020202020204" pitchFamily="34" charset="0"/>
        </a:defRPr>
      </a:lvl1pPr>
      <a:lvl2pPr marL="361950" indent="-184150"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2pPr>
      <a:lvl3pPr marL="536575" indent="-174625" algn="l" defTabSz="914377" rtl="0" eaLnBrk="1" latinLnBrk="0" hangingPunct="1">
        <a:lnSpc>
          <a:spcPct val="90000"/>
        </a:lnSpc>
        <a:spcBef>
          <a:spcPts val="400"/>
        </a:spcBef>
        <a:spcAft>
          <a:spcPts val="0"/>
        </a:spcAft>
        <a:buFont typeface="Arial" panose="020B0604020202020204" pitchFamily="34" charset="0"/>
        <a:buChar char="-"/>
        <a:defRPr sz="2000" kern="1200">
          <a:solidFill>
            <a:schemeClr val="tx1"/>
          </a:solidFill>
          <a:latin typeface="Graphik" panose="020B0503030202060203" pitchFamily="34" charset="0"/>
          <a:ea typeface="+mn-ea"/>
          <a:cs typeface="Arial" panose="020B0604020202020204" pitchFamily="34" charset="0"/>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90">
          <p15:clr>
            <a:srgbClr val="F26B43"/>
          </p15:clr>
        </p15:guide>
        <p15:guide id="9" pos="240">
          <p15:clr>
            <a:srgbClr val="F26B43"/>
          </p15:clr>
        </p15:guide>
        <p15:guide id="11" pos="3840">
          <p15:clr>
            <a:srgbClr val="F26B43"/>
          </p15:clr>
        </p15:guide>
        <p15:guide id="14" pos="7440">
          <p15:clr>
            <a:srgbClr val="F26B43"/>
          </p15:clr>
        </p15:guide>
        <p15:guide id="16" orient="horz" pos="240">
          <p15:clr>
            <a:srgbClr val="F26B43"/>
          </p15:clr>
        </p15:guide>
        <p15:guide id="17" orient="horz" pos="4020">
          <p15:clr>
            <a:srgbClr val="F26B43"/>
          </p15:clr>
        </p15:guide>
        <p15:guide id="18"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4.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6.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hyperlink" Target="https://www.oracle.com/java/technologies/" TargetMode="External"/><Relationship Id="rId4" Type="http://schemas.openxmlformats.org/officeDocument/2006/relationships/hyperlink" Target="https://openjdk.java.ne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jpeg"/><Relationship Id="rId2" Type="http://schemas.openxmlformats.org/officeDocument/2006/relationships/image" Target="../media/image22.png"/><Relationship Id="rId1" Type="http://schemas.openxmlformats.org/officeDocument/2006/relationships/slideLayout" Target="../slideLayouts/slideLayout9.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hyperlink" Target="https://www.jetbrains.com/idea/" TargetMode="External"/><Relationship Id="rId3" Type="http://schemas.openxmlformats.org/officeDocument/2006/relationships/image" Target="../media/image21.png"/><Relationship Id="rId7" Type="http://schemas.openxmlformats.org/officeDocument/2006/relationships/hyperlink" Target="https://www.eclipse.org/" TargetMode="External"/><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hyperlink" Target="https://code.visualstudio.com/docs/languages/jav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hyperlink" Target="https://maven.apache.org/download.cgi" TargetMode="External"/><Relationship Id="rId2" Type="http://schemas.openxmlformats.org/officeDocument/2006/relationships/image" Target="../media/image67.tiff"/><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70.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6.xml"/><Relationship Id="rId5" Type="http://schemas.openxmlformats.org/officeDocument/2006/relationships/image" Target="../media/image74.jpe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image" Target="../media/image75.jpe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hyperlink" Target="https://aka.ms/vscode-java-installer-win" TargetMode="Externa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81.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hyperlink" Target="https://code.visualstudio.com/docs/languages/java" TargetMode="External"/><Relationship Id="rId5" Type="http://schemas.openxmlformats.org/officeDocument/2006/relationships/image" Target="../media/image80.png"/><Relationship Id="rId4" Type="http://schemas.openxmlformats.org/officeDocument/2006/relationships/image" Target="../media/image79.emf"/></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2.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hyperlink" Target="https://www.pluralsight.com/" TargetMode="External"/><Relationship Id="rId3" Type="http://schemas.openxmlformats.org/officeDocument/2006/relationships/image" Target="../media/image84.png"/><Relationship Id="rId7" Type="http://schemas.openxmlformats.org/officeDocument/2006/relationships/hyperlink" Target="https://www.udemy.com/" TargetMode="External"/><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hyperlink" Target="https://www.udemy.com/course/programacao-em-java-essencial/" TargetMode="External"/><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hyperlink" Target="https://www.udemy.com/course/spring-hibernate-tutorial/"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2.jpeg"/><Relationship Id="rId7"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93.png"/><Relationship Id="rId4" Type="http://schemas.openxmlformats.org/officeDocument/2006/relationships/image" Target="../media/image73.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jpe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gif"/><Relationship Id="rId4" Type="http://schemas.openxmlformats.org/officeDocument/2006/relationships/image" Target="../media/image40.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southcentralus1-mediap.svc.ms/transform/thumbnail?provider=spo&amp;inputFormat=jpeg&amp;cs=fFNQTw&amp;docid=https%3A%2F%2Favanade.sharepoint.com%3A443%2F_api%2Fv2.0%2Fdrives%2Fb!TkvK0RA7lUOSd6xLyUt2LJjUkrQmykhKkHfTg2TbnmV-E1ypHRlRQ4my9af4lTPB%2Fitems%2F01G765ZIU4PCCE4FZIJ5D2PP64FTU2ZXWA%3Fversion%3DPublished&amp;access_token=eyJ0eXAiOiJKV1QiLCJhbGciOiJub25lIn0.eyJhdWQiOiIwMDAwMDAwMy0wMDAwLTBmZjEtY2UwMC0wMDAwMDAwMDAwMDAvYXZhbmFkZS5zaGFyZXBvaW50LmNvbUBjZjM2MTQxYy1kZGQ3LTQ1YTctYjA3My0xMTFmNjZkMGIzMGMiLCJpc3MiOiIwMDAwMDAwMy0wMDAwLTBmZjEtY2UwMC0wMDAwMDAwMDAwMDAiLCJuYmYiOiIxNTc2MjY2MTUxIiwiZXhwIjoiMTU3NjI4Nzc1MSIsImVuZHBvaW50dXJsIjoiZ2ZLVi9Ub1RxN0hUMzQ1eHVabUFFMWdWQkppMHNrU2hxR0RXbEw4TEUwcz0iLCJlbmRwb2ludHVybExlbmd0aCI6IjExNCIsImlzbG9vcGJhY2siOiJUcnVlIiwiY2lkIjoiTlRneVpqSXhPV1l0WmpCalppMWhNREF3TFRVNE1HSXRNakU0WVRjMU1tSmhNRGhpIiwidmVyIjoiaGFzaGVkcHJvb2Z0b2tlbiIsInNpdGVpZCI6IlpERmpZVFJpTkdVdE0ySXhNQzAwTXprMUxUa3lOemN0WVdNMFltTTVOR0kzTmpKaiIsIm5hbWVpZCI6IjAjLmZ8bWVtYmVyc2hpcHxyLnRhdmFyZXNAYXZhbmFkZS5jb20iLCJuaWkiOiJtaWNyb3NvZnQuc2hhcmVwb2ludCIsImlzdXNlciI6InRydWUiLCJjYWNoZWtleSI6IjBoLmZ8bWVtYmVyc2hpcHwxMDAzMjAwMDNjMDc3NTFkQGxpdmUuY29tIiwidHQiOiIwIiwidXNlUGVyc2lzdGVudENvb2tpZSI6IjIifQ.TEg1YVZrNmJheFlzZ1RkNjVtQnF5MG1mS0pObis4OTJ1ZUh6VXo1dTE4ST0&amp;encodeFailures=1&amp;srcWidth=&amp;srcHeight=&amp;width=1920&amp;height=920&amp;action=Access">
            <a:extLst>
              <a:ext uri="{FF2B5EF4-FFF2-40B4-BE49-F238E27FC236}">
                <a16:creationId xmlns:a16="http://schemas.microsoft.com/office/drawing/2014/main" id="{524013FF-F150-4455-BA9A-849C008695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 t="9484" r="-101" b="607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p:cNvPicPr>
            <a:picLocks noChangeAspect="1"/>
          </p:cNvPicPr>
          <p:nvPr/>
        </p:nvPicPr>
        <p:blipFill rotWithShape="1">
          <a:blip r:embed="rId4">
            <a:extLst>
              <a:ext uri="{28A0092B-C50C-407E-A947-70E740481C1C}">
                <a14:useLocalDpi xmlns:a14="http://schemas.microsoft.com/office/drawing/2010/main" val="0"/>
              </a:ext>
            </a:extLst>
          </a:blip>
          <a:srcRect t="89989"/>
          <a:stretch/>
        </p:blipFill>
        <p:spPr>
          <a:xfrm flipV="1">
            <a:off x="0" y="5621990"/>
            <a:ext cx="12192000" cy="1236010"/>
          </a:xfrm>
          <a:prstGeom prst="rect">
            <a:avLst/>
          </a:prstGeom>
        </p:spPr>
      </p:pic>
      <p:pic>
        <p:nvPicPr>
          <p:cNvPr id="2" name="Imagem 1"/>
          <p:cNvPicPr>
            <a:picLocks noChangeAspect="1"/>
          </p:cNvPicPr>
          <p:nvPr/>
        </p:nvPicPr>
        <p:blipFill rotWithShape="1">
          <a:blip r:embed="rId4">
            <a:extLst>
              <a:ext uri="{28A0092B-C50C-407E-A947-70E740481C1C}">
                <a14:useLocalDpi xmlns:a14="http://schemas.microsoft.com/office/drawing/2010/main" val="0"/>
              </a:ext>
            </a:extLst>
          </a:blip>
          <a:srcRect t="72117"/>
          <a:stretch/>
        </p:blipFill>
        <p:spPr>
          <a:xfrm>
            <a:off x="0" y="3884631"/>
            <a:ext cx="12192000" cy="1737360"/>
          </a:xfrm>
          <a:prstGeom prst="rect">
            <a:avLst/>
          </a:prstGeom>
        </p:spPr>
      </p:pic>
      <p:sp>
        <p:nvSpPr>
          <p:cNvPr id="17" name="Title 3">
            <a:extLst>
              <a:ext uri="{FF2B5EF4-FFF2-40B4-BE49-F238E27FC236}">
                <a16:creationId xmlns:a16="http://schemas.microsoft.com/office/drawing/2014/main" id="{3C0D8445-A84F-8E47-9DF4-F28BCDC543A2}"/>
              </a:ext>
            </a:extLst>
          </p:cNvPr>
          <p:cNvSpPr txBox="1">
            <a:spLocks/>
          </p:cNvSpPr>
          <p:nvPr/>
        </p:nvSpPr>
        <p:spPr>
          <a:xfrm>
            <a:off x="790829" y="4896414"/>
            <a:ext cx="10610342" cy="53261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dirty="0">
                <a:solidFill>
                  <a:schemeClr val="bg1"/>
                </a:solidFill>
              </a:rPr>
              <a:t>Webinar – Prazer meu nome </a:t>
            </a:r>
            <a:r>
              <a:rPr lang="pt-BR">
                <a:solidFill>
                  <a:schemeClr val="bg1"/>
                </a:solidFill>
              </a:rPr>
              <a:t>é Java!</a:t>
            </a:r>
            <a:endParaRPr lang="pt-BR" dirty="0">
              <a:solidFill>
                <a:schemeClr val="bg1"/>
              </a:solidFill>
            </a:endParaRPr>
          </a:p>
        </p:txBody>
      </p:sp>
      <p:pic>
        <p:nvPicPr>
          <p:cNvPr id="24" name="Imagem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Tree>
    <p:extLst>
      <p:ext uri="{BB962C8B-B14F-4D97-AF65-F5344CB8AC3E}">
        <p14:creationId xmlns:p14="http://schemas.microsoft.com/office/powerpoint/2010/main" val="110008102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southcentralus1-mediap.svc.ms/transform/thumbnail?provider=spo&amp;inputFormat=jpeg&amp;cs=fFNQTw&amp;docid=https%3A%2F%2Favanade.sharepoint.com%3A443%2F_api%2Fv2.0%2Fdrives%2Fb!TkvK0RA7lUOSd6xLyUt2LJjUkrQmykhKkHfTg2TbnmV-E1ypHRlRQ4my9af4lTPB%2Fitems%2F01G765ZIURJEBW2NEJW5GKPCC6N5JIVUUZ%3Fversion%3DPublished&amp;access_token=eyJ0eXAiOiJKV1QiLCJhbGciOiJub25lIn0.eyJhdWQiOiIwMDAwMDAwMy0wMDAwLTBmZjEtY2UwMC0wMDAwMDAwMDAwMDAvYXZhbmFkZS5zaGFyZXBvaW50LmNvbUBjZjM2MTQxYy1kZGQ3LTQ1YTctYjA3My0xMTFmNjZkMGIzMGMiLCJpc3MiOiIwMDAwMDAwMy0wMDAwLTBmZjEtY2UwMC0wMDAwMDAwMDAwMDAiLCJuYmYiOiIxNTc2MjkxNjA4IiwiZXhwIjoiMTU3NjMxMzIwOCIsImVuZHBvaW50dXJsIjoiZ2ZLVi9Ub1RxN0hUMzQ1eHVabUFFMWdWQkppMHNrU2hxR0RXbEw4TEUwcz0iLCJlbmRwb2ludHVybExlbmd0aCI6IjExNCIsImlzbG9vcGJhY2siOiJUcnVlIiwiY2lkIjoiT1dZME56SXhPV1l0TkRCbU5pMWhNREF3TFdNNE1XVXROV0kyTm1JMlpHUXdPV1V6IiwidmVyIjoiaGFzaGVkcHJvb2Z0b2tlbiIsInNpdGVpZCI6IlpERmpZVFJpTkdVdE0ySXhNQzAwTXprMUxUa3lOemN0WVdNMFltTTVOR0kzTmpKaiIsIm5hbWVpZCI6IjAjLmZ8bWVtYmVyc2hpcHxyLnRhdmFyZXNAYXZhbmFkZS5jb20iLCJuaWkiOiJtaWNyb3NvZnQuc2hhcmVwb2ludCIsImlzdXNlciI6InRydWUiLCJjYWNoZWtleSI6IjBoLmZ8bWVtYmVyc2hpcHwxMDAzMjAwMDNjMDc3NTFkQGxpdmUuY29tIiwidHQiOiIwIiwidXNlUGVyc2lzdGVudENvb2tpZSI6IjIifQ.NGFiTjF5N0NQQXpid1hlL3ZRanRzV2lnTHVkWkRqY1hEMWNFYytoRUFnTT0&amp;encodeFailures=1&amp;srcWidth=&amp;srcHeight=&amp;width=1920&amp;height=920&amp;action=Access">
            <a:extLst>
              <a:ext uri="{FF2B5EF4-FFF2-40B4-BE49-F238E27FC236}">
                <a16:creationId xmlns:a16="http://schemas.microsoft.com/office/drawing/2014/main" id="{235B9FB8-EAB3-486A-A3E9-51836AA28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841"/>
          <a:stretch/>
        </p:blipFill>
        <p:spPr bwMode="auto">
          <a:xfrm>
            <a:off x="4399611" y="0"/>
            <a:ext cx="77923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r="45585"/>
          <a:stretch/>
        </p:blipFill>
        <p:spPr>
          <a:xfrm>
            <a:off x="0" y="0"/>
            <a:ext cx="7078000" cy="6858000"/>
          </a:xfrm>
          <a:prstGeom prst="rect">
            <a:avLst/>
          </a:prstGeom>
        </p:spPr>
      </p:pic>
      <p:sp>
        <p:nvSpPr>
          <p:cNvPr id="5" name="Slide Number Placeholder 1">
            <a:extLst>
              <a:ext uri="{FF2B5EF4-FFF2-40B4-BE49-F238E27FC236}">
                <a16:creationId xmlns:a16="http://schemas.microsoft.com/office/drawing/2014/main" id="{234E543F-898C-BC43-BF6A-0458663E30FA}"/>
              </a:ext>
            </a:extLst>
          </p:cNvPr>
          <p:cNvSpPr txBox="1">
            <a:spLocks/>
          </p:cNvSpPr>
          <p:nvPr/>
        </p:nvSpPr>
        <p:spPr>
          <a:xfrm>
            <a:off x="17415190" y="6620301"/>
            <a:ext cx="4956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pt-BR" smtClean="0"/>
              <a:pPr/>
              <a:t>10</a:t>
            </a:fld>
            <a:endParaRPr lang="pt-BR" dirty="0"/>
          </a:p>
        </p:txBody>
      </p:sp>
      <p:sp>
        <p:nvSpPr>
          <p:cNvPr id="11" name="Title 3">
            <a:extLst>
              <a:ext uri="{FF2B5EF4-FFF2-40B4-BE49-F238E27FC236}">
                <a16:creationId xmlns:a16="http://schemas.microsoft.com/office/drawing/2014/main" id="{3C0D8445-A84F-8E47-9DF4-F28BCDC543A2}"/>
              </a:ext>
            </a:extLst>
          </p:cNvPr>
          <p:cNvSpPr txBox="1">
            <a:spLocks/>
          </p:cNvSpPr>
          <p:nvPr/>
        </p:nvSpPr>
        <p:spPr>
          <a:xfrm>
            <a:off x="224602" y="3146207"/>
            <a:ext cx="5420418" cy="117386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ctr"/>
            <a:r>
              <a:rPr lang="pt-BR" sz="4000" b="1" dirty="0">
                <a:solidFill>
                  <a:schemeClr val="bg1"/>
                </a:solidFill>
              </a:rPr>
              <a:t>NOVIDADES NA LINHA DO TEMPO DO JAVA</a:t>
            </a:r>
          </a:p>
        </p:txBody>
      </p:sp>
      <p:pic>
        <p:nvPicPr>
          <p:cNvPr id="16" name="Imagem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8791" y="6459890"/>
            <a:ext cx="1265936" cy="320819"/>
          </a:xfrm>
          <a:prstGeom prst="rect">
            <a:avLst/>
          </a:prstGeom>
        </p:spPr>
      </p:pic>
    </p:spTree>
    <p:extLst>
      <p:ext uri="{BB962C8B-B14F-4D97-AF65-F5344CB8AC3E}">
        <p14:creationId xmlns:p14="http://schemas.microsoft.com/office/powerpoint/2010/main" val="40194596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6"/>
            <a:ext cx="6409285" cy="208146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Em setembro de 2008, a HTC em conjunto com a Google, lança o primeiro celular Android</a:t>
            </a: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14" name="Rectangle 13">
            <a:extLst>
              <a:ext uri="{FF2B5EF4-FFF2-40B4-BE49-F238E27FC236}">
                <a16:creationId xmlns:a16="http://schemas.microsoft.com/office/drawing/2014/main" id="{271AB337-7640-4BCB-B240-ED621F00D07F}"/>
              </a:ext>
            </a:extLst>
          </p:cNvPr>
          <p:cNvSpPr/>
          <p:nvPr/>
        </p:nvSpPr>
        <p:spPr>
          <a:xfrm>
            <a:off x="8220848" y="6422804"/>
            <a:ext cx="3971152" cy="307777"/>
          </a:xfrm>
          <a:prstGeom prst="rect">
            <a:avLst/>
          </a:prstGeom>
        </p:spPr>
        <p:txBody>
          <a:bodyPr wrap="none">
            <a:spAutoFit/>
          </a:bodyPr>
          <a:lstStyle/>
          <a:p>
            <a:r>
              <a:rPr lang="pt-BR" sz="1400" dirty="0">
                <a:solidFill>
                  <a:schemeClr val="bg1"/>
                </a:solidFill>
              </a:rPr>
              <a:t>Fonte: https://en.wikipedia.org/wiki/HTC_Dream</a:t>
            </a:r>
          </a:p>
        </p:txBody>
      </p:sp>
      <p:sp>
        <p:nvSpPr>
          <p:cNvPr id="10" name="Title 3">
            <a:extLst>
              <a:ext uri="{FF2B5EF4-FFF2-40B4-BE49-F238E27FC236}">
                <a16:creationId xmlns:a16="http://schemas.microsoft.com/office/drawing/2014/main" id="{F19B309F-6062-42A2-93A2-11D0939C5F09}"/>
              </a:ext>
            </a:extLst>
          </p:cNvPr>
          <p:cNvSpPr txBox="1">
            <a:spLocks/>
          </p:cNvSpPr>
          <p:nvPr/>
        </p:nvSpPr>
        <p:spPr>
          <a:xfrm>
            <a:off x="765962" y="2923286"/>
            <a:ext cx="6117211" cy="1134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Baseado no Linux e tendo o Java como base da sua programação é lançado o T-Mobile G1, Primeiro </a:t>
            </a:r>
            <a:r>
              <a:rPr lang="pt-BR" sz="2000" dirty="0" err="1"/>
              <a:t>cellular</a:t>
            </a:r>
            <a:r>
              <a:rPr lang="pt-BR" sz="2000" dirty="0"/>
              <a:t> Android. Sua missão era desafiar o IPhone.</a:t>
            </a:r>
          </a:p>
          <a:p>
            <a:endParaRPr lang="pt-BR" sz="2000" dirty="0"/>
          </a:p>
        </p:txBody>
      </p:sp>
      <p:pic>
        <p:nvPicPr>
          <p:cNvPr id="11270" name="Picture 6" descr="Resultado de imagem para android">
            <a:extLst>
              <a:ext uri="{FF2B5EF4-FFF2-40B4-BE49-F238E27FC236}">
                <a16:creationId xmlns:a16="http://schemas.microsoft.com/office/drawing/2014/main" id="{70A82E3F-37FB-4093-B271-2D2D6096E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9375" y="3298662"/>
            <a:ext cx="1995714" cy="19957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3227C1B-CB56-4748-97D2-1A4C444A9845}"/>
              </a:ext>
            </a:extLst>
          </p:cNvPr>
          <p:cNvPicPr>
            <a:picLocks noChangeAspect="1"/>
          </p:cNvPicPr>
          <p:nvPr/>
        </p:nvPicPr>
        <p:blipFill>
          <a:blip r:embed="rId5"/>
          <a:stretch>
            <a:fillRect/>
          </a:stretch>
        </p:blipFill>
        <p:spPr>
          <a:xfrm>
            <a:off x="7703068" y="963012"/>
            <a:ext cx="3600956" cy="2400637"/>
          </a:xfrm>
          <a:prstGeom prst="rect">
            <a:avLst/>
          </a:prstGeom>
        </p:spPr>
      </p:pic>
    </p:spTree>
    <p:extLst>
      <p:ext uri="{BB962C8B-B14F-4D97-AF65-F5344CB8AC3E}">
        <p14:creationId xmlns:p14="http://schemas.microsoft.com/office/powerpoint/2010/main" val="5782740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6"/>
            <a:ext cx="6409285" cy="208146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Em Janeiro de 2010 a Oracle compra a Sun Microsystems e com isso torna-se proprietária das patentes do Java</a:t>
            </a:r>
            <a:endParaRPr lang="pt-BR" sz="3500" dirty="0">
              <a:solidFill>
                <a:srgbClr val="58585A"/>
              </a:solidFill>
            </a:endParaRP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14" name="Rectangle 13">
            <a:extLst>
              <a:ext uri="{FF2B5EF4-FFF2-40B4-BE49-F238E27FC236}">
                <a16:creationId xmlns:a16="http://schemas.microsoft.com/office/drawing/2014/main" id="{271AB337-7640-4BCB-B240-ED621F00D07F}"/>
              </a:ext>
            </a:extLst>
          </p:cNvPr>
          <p:cNvSpPr/>
          <p:nvPr/>
        </p:nvSpPr>
        <p:spPr>
          <a:xfrm>
            <a:off x="4442443" y="6422804"/>
            <a:ext cx="7749557" cy="307777"/>
          </a:xfrm>
          <a:prstGeom prst="rect">
            <a:avLst/>
          </a:prstGeom>
        </p:spPr>
        <p:txBody>
          <a:bodyPr wrap="none">
            <a:spAutoFit/>
          </a:bodyPr>
          <a:lstStyle/>
          <a:p>
            <a:r>
              <a:rPr lang="pt-BR" sz="1400" dirty="0">
                <a:solidFill>
                  <a:schemeClr val="bg1"/>
                </a:solidFill>
              </a:rPr>
              <a:t>Fonte: https://www.baguete.com.br/noticias/geral/20/04/2009/oracle-compra-sun-por-us-74-bi</a:t>
            </a:r>
          </a:p>
        </p:txBody>
      </p:sp>
      <p:pic>
        <p:nvPicPr>
          <p:cNvPr id="11266" name="Picture 2" descr="Imagem relacionada">
            <a:extLst>
              <a:ext uri="{FF2B5EF4-FFF2-40B4-BE49-F238E27FC236}">
                <a16:creationId xmlns:a16="http://schemas.microsoft.com/office/drawing/2014/main" id="{3DCAA9CA-9297-475F-B2CD-E463D074E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0203" y="2366536"/>
            <a:ext cx="4958738" cy="127584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F19B309F-6062-42A2-93A2-11D0939C5F09}"/>
              </a:ext>
            </a:extLst>
          </p:cNvPr>
          <p:cNvSpPr txBox="1">
            <a:spLocks/>
          </p:cNvSpPr>
          <p:nvPr/>
        </p:nvSpPr>
        <p:spPr>
          <a:xfrm>
            <a:off x="749933" y="3004457"/>
            <a:ext cx="6117211" cy="2289919"/>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A Oracle anuncia a compra da Sun Microsystems por US$ 7,4 bi. Java é uma das maiores marcas da indústria de informática e é o mais importante software Oracle já adquirido. Com a aquisição, a Oracle pode garantir a continuidade da inovação e do investimento em tecnologia Java para o benefício dos clientes e da comunidade.</a:t>
            </a:r>
          </a:p>
        </p:txBody>
      </p:sp>
    </p:spTree>
    <p:extLst>
      <p:ext uri="{BB962C8B-B14F-4D97-AF65-F5344CB8AC3E}">
        <p14:creationId xmlns:p14="http://schemas.microsoft.com/office/powerpoint/2010/main" val="18075981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6"/>
            <a:ext cx="5540605" cy="208146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Em 2017 a Microsoft anuncia suporte ao Java no Azure </a:t>
            </a:r>
            <a:r>
              <a:rPr lang="pt-BR" sz="3500" dirty="0" err="1">
                <a:solidFill>
                  <a:srgbClr val="FF610B"/>
                </a:solidFill>
              </a:rPr>
              <a:t>Functions</a:t>
            </a:r>
            <a:endParaRPr lang="pt-BR" sz="3500" dirty="0">
              <a:solidFill>
                <a:srgbClr val="58585A"/>
              </a:solidFill>
            </a:endParaRP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14" name="Rectangle 13">
            <a:extLst>
              <a:ext uri="{FF2B5EF4-FFF2-40B4-BE49-F238E27FC236}">
                <a16:creationId xmlns:a16="http://schemas.microsoft.com/office/drawing/2014/main" id="{271AB337-7640-4BCB-B240-ED621F00D07F}"/>
              </a:ext>
            </a:extLst>
          </p:cNvPr>
          <p:cNvSpPr/>
          <p:nvPr/>
        </p:nvSpPr>
        <p:spPr>
          <a:xfrm>
            <a:off x="6677422" y="6422710"/>
            <a:ext cx="5514578" cy="307777"/>
          </a:xfrm>
          <a:prstGeom prst="rect">
            <a:avLst/>
          </a:prstGeom>
        </p:spPr>
        <p:txBody>
          <a:bodyPr wrap="square">
            <a:spAutoFit/>
          </a:bodyPr>
          <a:lstStyle/>
          <a:p>
            <a:r>
              <a:rPr lang="pt-BR" sz="1400" dirty="0">
                <a:solidFill>
                  <a:schemeClr val="bg1"/>
                </a:solidFill>
              </a:rPr>
              <a:t>Fonte: https://www.infoq.com/news/2017/10/azure-functions-java/</a:t>
            </a:r>
          </a:p>
        </p:txBody>
      </p:sp>
      <p:sp>
        <p:nvSpPr>
          <p:cNvPr id="10" name="Title 3">
            <a:extLst>
              <a:ext uri="{FF2B5EF4-FFF2-40B4-BE49-F238E27FC236}">
                <a16:creationId xmlns:a16="http://schemas.microsoft.com/office/drawing/2014/main" id="{F19B309F-6062-42A2-93A2-11D0939C5F09}"/>
              </a:ext>
            </a:extLst>
          </p:cNvPr>
          <p:cNvSpPr txBox="1">
            <a:spLocks/>
          </p:cNvSpPr>
          <p:nvPr/>
        </p:nvSpPr>
        <p:spPr>
          <a:xfrm>
            <a:off x="749934" y="2751097"/>
            <a:ext cx="6117211" cy="1729819"/>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No </a:t>
            </a:r>
            <a:r>
              <a:rPr lang="pt-BR" sz="2000" dirty="0" err="1"/>
              <a:t>JavaOne</a:t>
            </a:r>
            <a:r>
              <a:rPr lang="pt-BR" sz="2000" dirty="0"/>
              <a:t> de 2017 a Microsoft anuncia que o Azure </a:t>
            </a:r>
            <a:r>
              <a:rPr lang="pt-BR" sz="2000" dirty="0" err="1"/>
              <a:t>Functions</a:t>
            </a:r>
            <a:r>
              <a:rPr lang="pt-BR" sz="2000" dirty="0"/>
              <a:t> passa a ter suporte para Java. Esse anúncio faz com que a Microsoft seja o segundo maior provedor Cloud a utilizar o Java em arquitetura </a:t>
            </a:r>
            <a:r>
              <a:rPr lang="pt-BR" sz="2000" dirty="0" err="1"/>
              <a:t>Serveless</a:t>
            </a:r>
            <a:r>
              <a:rPr lang="pt-BR" sz="2000" dirty="0"/>
              <a:t>.</a:t>
            </a:r>
          </a:p>
        </p:txBody>
      </p:sp>
      <p:pic>
        <p:nvPicPr>
          <p:cNvPr id="13314" name="Picture 2" descr="Resultado de imagem para microsoft">
            <a:extLst>
              <a:ext uri="{FF2B5EF4-FFF2-40B4-BE49-F238E27FC236}">
                <a16:creationId xmlns:a16="http://schemas.microsoft.com/office/drawing/2014/main" id="{BD7A1403-5903-4138-8852-65CF472D8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4604" y="1258267"/>
            <a:ext cx="1150348" cy="115034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Resultado de imagem para java">
            <a:extLst>
              <a:ext uri="{FF2B5EF4-FFF2-40B4-BE49-F238E27FC236}">
                <a16:creationId xmlns:a16="http://schemas.microsoft.com/office/drawing/2014/main" id="{C0C03CAA-F8DA-411D-985C-172D85A858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1" t="-618" r="14205" b="618"/>
          <a:stretch/>
        </p:blipFill>
        <p:spPr bwMode="auto">
          <a:xfrm>
            <a:off x="8878687" y="1093213"/>
            <a:ext cx="1033272" cy="148045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Resultado de imagem para azure">
            <a:extLst>
              <a:ext uri="{FF2B5EF4-FFF2-40B4-BE49-F238E27FC236}">
                <a16:creationId xmlns:a16="http://schemas.microsoft.com/office/drawing/2014/main" id="{53FC4E98-6B9E-4E26-AAD0-5713DC83A8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053" r="16986"/>
          <a:stretch/>
        </p:blipFill>
        <p:spPr bwMode="auto">
          <a:xfrm>
            <a:off x="10427365" y="1260769"/>
            <a:ext cx="1417174" cy="114534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33A11A-CEE8-41E0-BA03-9DAAE171A898}"/>
              </a:ext>
            </a:extLst>
          </p:cNvPr>
          <p:cNvSpPr txBox="1"/>
          <p:nvPr/>
        </p:nvSpPr>
        <p:spPr>
          <a:xfrm>
            <a:off x="8439774" y="1510276"/>
            <a:ext cx="511679" cy="646331"/>
          </a:xfrm>
          <a:prstGeom prst="rect">
            <a:avLst/>
          </a:prstGeom>
          <a:noFill/>
        </p:spPr>
        <p:txBody>
          <a:bodyPr wrap="none" rtlCol="0">
            <a:spAutoFit/>
          </a:bodyPr>
          <a:lstStyle/>
          <a:p>
            <a:r>
              <a:rPr lang="pt-BR" sz="3600" b="1" dirty="0"/>
              <a:t>+</a:t>
            </a:r>
          </a:p>
        </p:txBody>
      </p:sp>
      <p:sp>
        <p:nvSpPr>
          <p:cNvPr id="13" name="TextBox 12">
            <a:extLst>
              <a:ext uri="{FF2B5EF4-FFF2-40B4-BE49-F238E27FC236}">
                <a16:creationId xmlns:a16="http://schemas.microsoft.com/office/drawing/2014/main" id="{32C58282-20EA-4DAB-831F-C23347799AF2}"/>
              </a:ext>
            </a:extLst>
          </p:cNvPr>
          <p:cNvSpPr txBox="1"/>
          <p:nvPr/>
        </p:nvSpPr>
        <p:spPr>
          <a:xfrm>
            <a:off x="9922774" y="1510276"/>
            <a:ext cx="511679" cy="646331"/>
          </a:xfrm>
          <a:prstGeom prst="rect">
            <a:avLst/>
          </a:prstGeom>
          <a:noFill/>
        </p:spPr>
        <p:txBody>
          <a:bodyPr wrap="none" rtlCol="0">
            <a:spAutoFit/>
          </a:bodyPr>
          <a:lstStyle/>
          <a:p>
            <a:r>
              <a:rPr lang="pt-BR" sz="3600" b="1" dirty="0"/>
              <a:t>+</a:t>
            </a:r>
          </a:p>
        </p:txBody>
      </p:sp>
      <p:sp>
        <p:nvSpPr>
          <p:cNvPr id="15" name="TextBox 14">
            <a:extLst>
              <a:ext uri="{FF2B5EF4-FFF2-40B4-BE49-F238E27FC236}">
                <a16:creationId xmlns:a16="http://schemas.microsoft.com/office/drawing/2014/main" id="{D276D13A-99BF-40F1-98F4-3C23383750F1}"/>
              </a:ext>
            </a:extLst>
          </p:cNvPr>
          <p:cNvSpPr txBox="1"/>
          <p:nvPr/>
        </p:nvSpPr>
        <p:spPr>
          <a:xfrm>
            <a:off x="9218731" y="2382120"/>
            <a:ext cx="511679" cy="646331"/>
          </a:xfrm>
          <a:prstGeom prst="rect">
            <a:avLst/>
          </a:prstGeom>
          <a:noFill/>
        </p:spPr>
        <p:txBody>
          <a:bodyPr wrap="none" rtlCol="0">
            <a:spAutoFit/>
          </a:bodyPr>
          <a:lstStyle/>
          <a:p>
            <a:r>
              <a:rPr lang="pt-BR" sz="3600" b="1" dirty="0"/>
              <a:t>=</a:t>
            </a:r>
          </a:p>
        </p:txBody>
      </p:sp>
      <p:pic>
        <p:nvPicPr>
          <p:cNvPr id="13320" name="Picture 8" descr="Resultado de imagem para java on azure">
            <a:extLst>
              <a:ext uri="{FF2B5EF4-FFF2-40B4-BE49-F238E27FC236}">
                <a16:creationId xmlns:a16="http://schemas.microsoft.com/office/drawing/2014/main" id="{FC0FC2D7-E358-46F4-B6F2-9CC1187AB0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4240" y="3004457"/>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05154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6"/>
            <a:ext cx="6272125" cy="208146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No </a:t>
            </a:r>
            <a:r>
              <a:rPr lang="pt-BR" sz="3500" dirty="0" err="1">
                <a:solidFill>
                  <a:srgbClr val="FF610B"/>
                </a:solidFill>
              </a:rPr>
              <a:t>Ignite</a:t>
            </a:r>
            <a:r>
              <a:rPr lang="pt-BR" sz="3500" dirty="0">
                <a:solidFill>
                  <a:srgbClr val="FF610B"/>
                </a:solidFill>
              </a:rPr>
              <a:t> de novembro de 2019 a Microsoft anuncia o preview do Azure Spring </a:t>
            </a:r>
            <a:r>
              <a:rPr lang="pt-BR" sz="3500" dirty="0" err="1">
                <a:solidFill>
                  <a:srgbClr val="FF610B"/>
                </a:solidFill>
              </a:rPr>
              <a:t>on</a:t>
            </a:r>
            <a:r>
              <a:rPr lang="pt-BR" sz="3500" dirty="0">
                <a:solidFill>
                  <a:srgbClr val="FF610B"/>
                </a:solidFill>
              </a:rPr>
              <a:t> Cloud</a:t>
            </a:r>
            <a:endParaRPr lang="pt-BR" sz="3500" dirty="0">
              <a:solidFill>
                <a:srgbClr val="58585A"/>
              </a:solidFill>
            </a:endParaRP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14" name="Rectangle 13">
            <a:extLst>
              <a:ext uri="{FF2B5EF4-FFF2-40B4-BE49-F238E27FC236}">
                <a16:creationId xmlns:a16="http://schemas.microsoft.com/office/drawing/2014/main" id="{271AB337-7640-4BCB-B240-ED621F00D07F}"/>
              </a:ext>
            </a:extLst>
          </p:cNvPr>
          <p:cNvSpPr/>
          <p:nvPr/>
        </p:nvSpPr>
        <p:spPr>
          <a:xfrm>
            <a:off x="4304918" y="6422710"/>
            <a:ext cx="7887082" cy="307777"/>
          </a:xfrm>
          <a:prstGeom prst="rect">
            <a:avLst/>
          </a:prstGeom>
        </p:spPr>
        <p:txBody>
          <a:bodyPr wrap="square">
            <a:spAutoFit/>
          </a:bodyPr>
          <a:lstStyle/>
          <a:p>
            <a:r>
              <a:rPr lang="pt-BR" sz="1400" dirty="0">
                <a:solidFill>
                  <a:schemeClr val="bg1"/>
                </a:solidFill>
              </a:rPr>
              <a:t>Fonte: https://azure.microsoft.com/en-us/updates/azure-spring-cloud-service-is-now-in-preview/</a:t>
            </a:r>
          </a:p>
        </p:txBody>
      </p:sp>
      <p:sp>
        <p:nvSpPr>
          <p:cNvPr id="10" name="Title 3">
            <a:extLst>
              <a:ext uri="{FF2B5EF4-FFF2-40B4-BE49-F238E27FC236}">
                <a16:creationId xmlns:a16="http://schemas.microsoft.com/office/drawing/2014/main" id="{F19B309F-6062-42A2-93A2-11D0939C5F09}"/>
              </a:ext>
            </a:extLst>
          </p:cNvPr>
          <p:cNvSpPr txBox="1">
            <a:spLocks/>
          </p:cNvSpPr>
          <p:nvPr/>
        </p:nvSpPr>
        <p:spPr>
          <a:xfrm>
            <a:off x="749935" y="2876943"/>
            <a:ext cx="4489578" cy="160361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Em parceria com o </a:t>
            </a:r>
            <a:r>
              <a:rPr lang="pt-BR" sz="2000" dirty="0" err="1"/>
              <a:t>Pivotal</a:t>
            </a:r>
            <a:r>
              <a:rPr lang="pt-BR" sz="2000" dirty="0"/>
              <a:t> a Microsoft disponibiliza um dashboard para gerenciamento completo de microsserviços publicados no Azure com Java Spring.</a:t>
            </a:r>
          </a:p>
        </p:txBody>
      </p:sp>
      <p:pic>
        <p:nvPicPr>
          <p:cNvPr id="14338" name="Picture 2" descr="Resultado de imagem para azure spring cloud">
            <a:extLst>
              <a:ext uri="{FF2B5EF4-FFF2-40B4-BE49-F238E27FC236}">
                <a16:creationId xmlns:a16="http://schemas.microsoft.com/office/drawing/2014/main" id="{38D2F5E0-A5F3-4E37-8388-779334440E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587" t="19120" r="34454" b="19120"/>
          <a:stretch/>
        </p:blipFill>
        <p:spPr bwMode="auto">
          <a:xfrm>
            <a:off x="7903338" y="1039627"/>
            <a:ext cx="3538728" cy="352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1276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68338B-FB5B-40AF-B8F1-F3574D215330}"/>
              </a:ext>
            </a:extLst>
          </p:cNvPr>
          <p:cNvPicPr>
            <a:picLocks noChangeAspect="1"/>
          </p:cNvPicPr>
          <p:nvPr/>
        </p:nvPicPr>
        <p:blipFill>
          <a:blip r:embed="rId2"/>
          <a:stretch>
            <a:fillRect/>
          </a:stretch>
        </p:blipFill>
        <p:spPr>
          <a:xfrm>
            <a:off x="243191" y="1215108"/>
            <a:ext cx="7023799" cy="3952739"/>
          </a:xfrm>
          <a:prstGeom prst="rect">
            <a:avLst/>
          </a:prstGeom>
        </p:spPr>
      </p:pic>
      <p:pic>
        <p:nvPicPr>
          <p:cNvPr id="9" name="Picture 8">
            <a:extLst>
              <a:ext uri="{FF2B5EF4-FFF2-40B4-BE49-F238E27FC236}">
                <a16:creationId xmlns:a16="http://schemas.microsoft.com/office/drawing/2014/main" id="{F994B5CE-E3C9-4602-9AB8-847F38047D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6706" y="310970"/>
            <a:ext cx="824307" cy="821456"/>
          </a:xfrm>
          <a:prstGeom prst="rect">
            <a:avLst/>
          </a:prstGeom>
        </p:spPr>
      </p:pic>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4">
            <a:extLst>
              <a:ext uri="{28A0092B-C50C-407E-A947-70E740481C1C}">
                <a14:useLocalDpi xmlns:a14="http://schemas.microsoft.com/office/drawing/2010/main" val="0"/>
              </a:ext>
            </a:extLst>
          </a:blip>
          <a:srcRect t="72238"/>
          <a:stretch/>
        </p:blipFill>
        <p:spPr>
          <a:xfrm>
            <a:off x="0" y="5147034"/>
            <a:ext cx="12192000" cy="1729819"/>
          </a:xfrm>
          <a:prstGeom prst="rect">
            <a:avLst/>
          </a:prstGeom>
        </p:spPr>
      </p:pic>
      <p:pic>
        <p:nvPicPr>
          <p:cNvPr id="14" name="Imagem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191" y="6226211"/>
            <a:ext cx="1265936" cy="320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1771013" y="425493"/>
            <a:ext cx="6683605" cy="66799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Linguagens mais usadas em 2019</a:t>
            </a:r>
            <a:endParaRPr lang="pt-BR" sz="3500" dirty="0">
              <a:solidFill>
                <a:srgbClr val="58585A"/>
              </a:solidFill>
            </a:endParaRPr>
          </a:p>
        </p:txBody>
      </p:sp>
      <p:pic>
        <p:nvPicPr>
          <p:cNvPr id="13"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79185" y="573771"/>
            <a:ext cx="5001055" cy="4426897"/>
          </a:xfrm>
          <a:prstGeom prst="rect">
            <a:avLst/>
          </a:prstGeom>
        </p:spPr>
      </p:pic>
      <p:sp>
        <p:nvSpPr>
          <p:cNvPr id="15" name="Rectangle 14">
            <a:extLst>
              <a:ext uri="{FF2B5EF4-FFF2-40B4-BE49-F238E27FC236}">
                <a16:creationId xmlns:a16="http://schemas.microsoft.com/office/drawing/2014/main" id="{A0F938A3-0EAC-44A8-A6B8-489F31A0A6B2}"/>
              </a:ext>
            </a:extLst>
          </p:cNvPr>
          <p:cNvSpPr/>
          <p:nvPr/>
        </p:nvSpPr>
        <p:spPr>
          <a:xfrm>
            <a:off x="7394746" y="6432507"/>
            <a:ext cx="4738028" cy="307777"/>
          </a:xfrm>
          <a:prstGeom prst="rect">
            <a:avLst/>
          </a:prstGeom>
        </p:spPr>
        <p:txBody>
          <a:bodyPr wrap="none">
            <a:spAutoFit/>
          </a:bodyPr>
          <a:lstStyle/>
          <a:p>
            <a:r>
              <a:rPr lang="pt-BR" sz="1400" dirty="0">
                <a:solidFill>
                  <a:schemeClr val="bg1"/>
                </a:solidFill>
              </a:rPr>
              <a:t>Fonte: https://www.youtube.com/watch?v=Og847HVwRSI</a:t>
            </a:r>
          </a:p>
        </p:txBody>
      </p:sp>
    </p:spTree>
    <p:extLst>
      <p:ext uri="{BB962C8B-B14F-4D97-AF65-F5344CB8AC3E}">
        <p14:creationId xmlns:p14="http://schemas.microsoft.com/office/powerpoint/2010/main" val="37000687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s://southcentralus1-mediap.svc.ms/transform/thumbnail?provider=spo&amp;inputFormat=jpeg&amp;cs=fFNQTw&amp;docid=https%3A%2F%2Favanade.sharepoint.com%3A443%2F_api%2Fv2.0%2Fdrives%2Fb!TkvK0RA7lUOSd6xLyUt2LJjUkrQmykhKkHfTg2TbnmV-E1ypHRlRQ4my9af4lTPB%2Fitems%2F01G765ZIUKQNNCF7HXZVCYXVQLGALK25M2%3Fversion%3DPublished&amp;access_token=eyJ0eXAiOiJKV1QiLCJhbGciOiJub25lIn0.eyJhdWQiOiIwMDAwMDAwMy0wMDAwLTBmZjEtY2UwMC0wMDAwMDAwMDAwMDAvYXZhbmFkZS5zaGFyZXBvaW50LmNvbUBjZjM2MTQxYy1kZGQ3LTQ1YTctYjA3My0xMTFmNjZkMGIzMGMiLCJpc3MiOiIwMDAwMDAwMy0wMDAwLTBmZjEtY2UwMC0wMDAwMDAwMDAwMDAiLCJuYmYiOiIxNTc2MjkxNjA4IiwiZXhwIjoiMTU3NjMxMzIwOCIsImVuZHBvaW50dXJsIjoiZ2ZLVi9Ub1RxN0hUMzQ1eHVabUFFMWdWQkppMHNrU2hxR0RXbEw4TEUwcz0iLCJlbmRwb2ludHVybExlbmd0aCI6IjExNCIsImlzbG9vcGJhY2siOiJUcnVlIiwiY2lkIjoiT1dZME56SXhPV1l0TkRCbU5pMWhNREF3TFdNNE1XVXROV0kyTm1JMlpHUXdPV1V6IiwidmVyIjoiaGFzaGVkcHJvb2Z0b2tlbiIsInNpdGVpZCI6IlpERmpZVFJpTkdVdE0ySXhNQzAwTXprMUxUa3lOemN0WVdNMFltTTVOR0kzTmpKaiIsIm5hbWVpZCI6IjAjLmZ8bWVtYmVyc2hpcHxyLnRhdmFyZXNAYXZhbmFkZS5jb20iLCJuaWkiOiJtaWNyb3NvZnQuc2hhcmVwb2ludCIsImlzdXNlciI6InRydWUiLCJjYWNoZWtleSI6IjBoLmZ8bWVtYmVyc2hpcHwxMDAzMjAwMDNjMDc3NTFkQGxpdmUuY29tIiwidHQiOiIwIiwidXNlUGVyc2lzdGVudENvb2tpZSI6IjIifQ.NGFiTjF5N0NQQXpid1hlL3ZRanRzV2lnTHVkWkRqY1hEMWNFYytoRUFnTT0&amp;encodeFailures=1&amp;srcWidth=&amp;srcHeight=&amp;width=1920&amp;height=920&amp;action=Access">
            <a:extLst>
              <a:ext uri="{FF2B5EF4-FFF2-40B4-BE49-F238E27FC236}">
                <a16:creationId xmlns:a16="http://schemas.microsoft.com/office/drawing/2014/main" id="{B8792E33-AE80-4787-8AD8-C71AB07BB2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45" r="24556"/>
          <a:stretch/>
        </p:blipFill>
        <p:spPr bwMode="auto">
          <a:xfrm>
            <a:off x="5428343" y="0"/>
            <a:ext cx="676365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r="45585"/>
          <a:stretch/>
        </p:blipFill>
        <p:spPr>
          <a:xfrm>
            <a:off x="0" y="0"/>
            <a:ext cx="7078000" cy="6858000"/>
          </a:xfrm>
          <a:prstGeom prst="rect">
            <a:avLst/>
          </a:prstGeom>
        </p:spPr>
      </p:pic>
      <p:sp>
        <p:nvSpPr>
          <p:cNvPr id="5" name="Slide Number Placeholder 1">
            <a:extLst>
              <a:ext uri="{FF2B5EF4-FFF2-40B4-BE49-F238E27FC236}">
                <a16:creationId xmlns:a16="http://schemas.microsoft.com/office/drawing/2014/main" id="{234E543F-898C-BC43-BF6A-0458663E30FA}"/>
              </a:ext>
            </a:extLst>
          </p:cNvPr>
          <p:cNvSpPr txBox="1">
            <a:spLocks/>
          </p:cNvSpPr>
          <p:nvPr/>
        </p:nvSpPr>
        <p:spPr>
          <a:xfrm>
            <a:off x="17415190" y="6620301"/>
            <a:ext cx="4956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pt-BR" smtClean="0"/>
              <a:pPr/>
              <a:t>16</a:t>
            </a:fld>
            <a:endParaRPr lang="pt-BR" dirty="0"/>
          </a:p>
        </p:txBody>
      </p:sp>
      <p:sp>
        <p:nvSpPr>
          <p:cNvPr id="11" name="Title 3">
            <a:extLst>
              <a:ext uri="{FF2B5EF4-FFF2-40B4-BE49-F238E27FC236}">
                <a16:creationId xmlns:a16="http://schemas.microsoft.com/office/drawing/2014/main" id="{3C0D8445-A84F-8E47-9DF4-F28BCDC543A2}"/>
              </a:ext>
            </a:extLst>
          </p:cNvPr>
          <p:cNvSpPr txBox="1">
            <a:spLocks/>
          </p:cNvSpPr>
          <p:nvPr/>
        </p:nvSpPr>
        <p:spPr>
          <a:xfrm>
            <a:off x="224602" y="3146207"/>
            <a:ext cx="5420418" cy="117386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ctr"/>
            <a:r>
              <a:rPr lang="pt-BR" sz="4000" b="1" dirty="0">
                <a:solidFill>
                  <a:schemeClr val="bg1"/>
                </a:solidFill>
              </a:rPr>
              <a:t>JAVA NA PRÁTICA</a:t>
            </a:r>
          </a:p>
        </p:txBody>
      </p:sp>
      <p:pic>
        <p:nvPicPr>
          <p:cNvPr id="16" name="Imagem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8791" y="6459890"/>
            <a:ext cx="1265936" cy="320819"/>
          </a:xfrm>
          <a:prstGeom prst="rect">
            <a:avLst/>
          </a:prstGeom>
        </p:spPr>
      </p:pic>
    </p:spTree>
    <p:extLst>
      <p:ext uri="{BB962C8B-B14F-4D97-AF65-F5344CB8AC3E}">
        <p14:creationId xmlns:p14="http://schemas.microsoft.com/office/powerpoint/2010/main" val="42023267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7"/>
            <a:ext cx="6705957" cy="53470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O que eu preciso para começar?</a:t>
            </a:r>
            <a:endParaRPr lang="pt-BR" sz="3500" dirty="0">
              <a:solidFill>
                <a:srgbClr val="58585A"/>
              </a:solidFill>
            </a:endParaRPr>
          </a:p>
        </p:txBody>
      </p:sp>
      <p:sp>
        <p:nvSpPr>
          <p:cNvPr id="27" name="Title 3">
            <a:extLst>
              <a:ext uri="{FF2B5EF4-FFF2-40B4-BE49-F238E27FC236}">
                <a16:creationId xmlns:a16="http://schemas.microsoft.com/office/drawing/2014/main" id="{3C0D8445-A84F-8E47-9DF4-F28BCDC543A2}"/>
              </a:ext>
            </a:extLst>
          </p:cNvPr>
          <p:cNvSpPr txBox="1">
            <a:spLocks/>
          </p:cNvSpPr>
          <p:nvPr/>
        </p:nvSpPr>
        <p:spPr>
          <a:xfrm>
            <a:off x="741323" y="2134230"/>
            <a:ext cx="6546890" cy="989781"/>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Primeiro passo para começar sua jornada com Java é efetuar a instalação o Kit de desenvolvimento, disponível para as mais diversas plataformas, dentre as mais comuns:</a:t>
            </a: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pic>
        <p:nvPicPr>
          <p:cNvPr id="3" name="Picture 2">
            <a:extLst>
              <a:ext uri="{FF2B5EF4-FFF2-40B4-BE49-F238E27FC236}">
                <a16:creationId xmlns:a16="http://schemas.microsoft.com/office/drawing/2014/main" id="{BA805367-6D8C-4E89-B451-951B67E7FBE9}"/>
              </a:ext>
            </a:extLst>
          </p:cNvPr>
          <p:cNvPicPr>
            <a:picLocks noChangeAspect="1"/>
          </p:cNvPicPr>
          <p:nvPr/>
        </p:nvPicPr>
        <p:blipFill>
          <a:blip r:embed="rId4"/>
          <a:stretch>
            <a:fillRect/>
          </a:stretch>
        </p:blipFill>
        <p:spPr>
          <a:xfrm>
            <a:off x="7507327" y="1729819"/>
            <a:ext cx="3943350" cy="2562225"/>
          </a:xfrm>
          <a:prstGeom prst="rect">
            <a:avLst/>
          </a:prstGeom>
        </p:spPr>
      </p:pic>
      <p:sp>
        <p:nvSpPr>
          <p:cNvPr id="10" name="Title 3">
            <a:extLst>
              <a:ext uri="{FF2B5EF4-FFF2-40B4-BE49-F238E27FC236}">
                <a16:creationId xmlns:a16="http://schemas.microsoft.com/office/drawing/2014/main" id="{345CF245-E9E9-4782-BAD0-AC83BE2461AA}"/>
              </a:ext>
            </a:extLst>
          </p:cNvPr>
          <p:cNvSpPr txBox="1">
            <a:spLocks/>
          </p:cNvSpPr>
          <p:nvPr/>
        </p:nvSpPr>
        <p:spPr>
          <a:xfrm>
            <a:off x="1023956" y="3124011"/>
            <a:ext cx="2488500" cy="1372956"/>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marL="342900" indent="-342900">
              <a:buFont typeface="Arial" panose="020B0604020202020204" pitchFamily="34" charset="0"/>
              <a:buChar char="•"/>
            </a:pPr>
            <a:r>
              <a:rPr lang="pt-BR" sz="2000" dirty="0"/>
              <a:t>Windows</a:t>
            </a:r>
          </a:p>
          <a:p>
            <a:pPr marL="342900" indent="-342900">
              <a:buFont typeface="Arial" panose="020B0604020202020204" pitchFamily="34" charset="0"/>
              <a:buChar char="•"/>
            </a:pPr>
            <a:r>
              <a:rPr lang="pt-BR" sz="2000" dirty="0"/>
              <a:t>Mac</a:t>
            </a:r>
          </a:p>
          <a:p>
            <a:pPr marL="342900" indent="-342900">
              <a:buFont typeface="Arial" panose="020B0604020202020204" pitchFamily="34" charset="0"/>
              <a:buChar char="•"/>
            </a:pPr>
            <a:r>
              <a:rPr lang="pt-BR" sz="2000" dirty="0"/>
              <a:t>Linux</a:t>
            </a:r>
          </a:p>
          <a:p>
            <a:pPr marL="342900" indent="-342900">
              <a:buFont typeface="Arial" panose="020B0604020202020204" pitchFamily="34" charset="0"/>
              <a:buChar char="•"/>
            </a:pPr>
            <a:r>
              <a:rPr lang="pt-BR" sz="2000" dirty="0"/>
              <a:t>Unix</a:t>
            </a:r>
          </a:p>
        </p:txBody>
      </p:sp>
    </p:spTree>
    <p:extLst>
      <p:ext uri="{BB962C8B-B14F-4D97-AF65-F5344CB8AC3E}">
        <p14:creationId xmlns:p14="http://schemas.microsoft.com/office/powerpoint/2010/main" val="918837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7"/>
            <a:ext cx="9157420" cy="53470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Qual a diferença entre JDK, JRE e JVM</a:t>
            </a:r>
            <a:endParaRPr lang="pt-BR" sz="3500" dirty="0">
              <a:solidFill>
                <a:srgbClr val="58585A"/>
              </a:solidFill>
            </a:endParaRPr>
          </a:p>
        </p:txBody>
      </p:sp>
      <p:sp>
        <p:nvSpPr>
          <p:cNvPr id="27" name="Title 3">
            <a:extLst>
              <a:ext uri="{FF2B5EF4-FFF2-40B4-BE49-F238E27FC236}">
                <a16:creationId xmlns:a16="http://schemas.microsoft.com/office/drawing/2014/main" id="{3C0D8445-A84F-8E47-9DF4-F28BCDC543A2}"/>
              </a:ext>
            </a:extLst>
          </p:cNvPr>
          <p:cNvSpPr txBox="1">
            <a:spLocks/>
          </p:cNvSpPr>
          <p:nvPr/>
        </p:nvSpPr>
        <p:spPr>
          <a:xfrm>
            <a:off x="550815" y="1940046"/>
            <a:ext cx="6546890" cy="297790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marL="342900" indent="-342900">
              <a:buFont typeface="Arial" panose="020B0604020202020204" pitchFamily="34" charset="0"/>
              <a:buChar char="•"/>
            </a:pPr>
            <a:r>
              <a:rPr lang="pt-BR" sz="2000" b="1" dirty="0"/>
              <a:t>JDK</a:t>
            </a:r>
            <a:r>
              <a:rPr lang="pt-BR" sz="2000" dirty="0"/>
              <a:t> é o kit de desenvolvimento, necessário para compilar seus programas</a:t>
            </a:r>
          </a:p>
          <a:p>
            <a:pPr marL="342900" indent="-342900">
              <a:buFont typeface="Arial" panose="020B0604020202020204" pitchFamily="34" charset="0"/>
              <a:buChar char="•"/>
            </a:pPr>
            <a:endParaRPr lang="pt-BR" sz="2000" dirty="0"/>
          </a:p>
          <a:p>
            <a:pPr marL="342900" indent="-342900">
              <a:buFont typeface="Arial" panose="020B0604020202020204" pitchFamily="34" charset="0"/>
              <a:buChar char="•"/>
            </a:pPr>
            <a:r>
              <a:rPr lang="pt-BR" sz="2000" b="1" dirty="0"/>
              <a:t>JRE</a:t>
            </a:r>
            <a:r>
              <a:rPr lang="pt-BR" sz="2000" dirty="0"/>
              <a:t> é o ambiente de execução de um programa em Java, mais leve que o JDK possui o mínimo necessário para executar um programa em Java</a:t>
            </a:r>
          </a:p>
          <a:p>
            <a:pPr marL="342900" indent="-342900">
              <a:buFont typeface="Arial" panose="020B0604020202020204" pitchFamily="34" charset="0"/>
              <a:buChar char="•"/>
            </a:pPr>
            <a:endParaRPr lang="pt-BR" sz="2000" dirty="0"/>
          </a:p>
          <a:p>
            <a:pPr marL="342900" indent="-342900">
              <a:buFont typeface="Arial" panose="020B0604020202020204" pitchFamily="34" charset="0"/>
              <a:buChar char="•"/>
            </a:pPr>
            <a:r>
              <a:rPr lang="pt-BR" sz="2000" b="1" dirty="0"/>
              <a:t>JVM</a:t>
            </a:r>
            <a:r>
              <a:rPr lang="pt-BR" sz="2000" dirty="0"/>
              <a:t> é a máquina virtual do Java, presente tanto no JDK quanto na JRE é responsável por interpretar o código gerado na compilação dos programas</a:t>
            </a:r>
          </a:p>
          <a:p>
            <a:pPr marL="342900" indent="-342900">
              <a:buFont typeface="Arial" panose="020B0604020202020204" pitchFamily="34" charset="0"/>
              <a:buChar char="•"/>
            </a:pPr>
            <a:endParaRPr lang="pt-BR" sz="2000" dirty="0"/>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8" name="Title 3">
            <a:extLst>
              <a:ext uri="{FF2B5EF4-FFF2-40B4-BE49-F238E27FC236}">
                <a16:creationId xmlns:a16="http://schemas.microsoft.com/office/drawing/2014/main" id="{61FA140D-86CB-409F-96FA-D6BAD1A1A8D7}"/>
              </a:ext>
            </a:extLst>
          </p:cNvPr>
          <p:cNvSpPr txBox="1">
            <a:spLocks/>
          </p:cNvSpPr>
          <p:nvPr/>
        </p:nvSpPr>
        <p:spPr>
          <a:xfrm>
            <a:off x="8448763" y="2497876"/>
            <a:ext cx="3631472" cy="1420240"/>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en-US" sz="1800" i="1" dirty="0">
                <a:solidFill>
                  <a:srgbClr val="58585A"/>
                </a:solidFill>
              </a:rPr>
              <a:t>JDK – Java Development Kit</a:t>
            </a:r>
          </a:p>
          <a:p>
            <a:endParaRPr lang="en-US" sz="1800" i="1" dirty="0">
              <a:solidFill>
                <a:srgbClr val="58585A"/>
              </a:solidFill>
            </a:endParaRPr>
          </a:p>
          <a:p>
            <a:r>
              <a:rPr lang="en-US" sz="1800" i="1" dirty="0">
                <a:solidFill>
                  <a:srgbClr val="58585A"/>
                </a:solidFill>
              </a:rPr>
              <a:t>JRE – Java Runtime Environment</a:t>
            </a:r>
          </a:p>
          <a:p>
            <a:endParaRPr lang="en-US" sz="1800" i="1" dirty="0">
              <a:solidFill>
                <a:srgbClr val="58585A"/>
              </a:solidFill>
            </a:endParaRPr>
          </a:p>
          <a:p>
            <a:r>
              <a:rPr lang="en-US" sz="1800" i="1" dirty="0">
                <a:solidFill>
                  <a:srgbClr val="58585A"/>
                </a:solidFill>
              </a:rPr>
              <a:t>JVM – Java Virtual Machine</a:t>
            </a:r>
          </a:p>
        </p:txBody>
      </p:sp>
      <p:cxnSp>
        <p:nvCxnSpPr>
          <p:cNvPr id="9" name="Conector reto 18">
            <a:extLst>
              <a:ext uri="{FF2B5EF4-FFF2-40B4-BE49-F238E27FC236}">
                <a16:creationId xmlns:a16="http://schemas.microsoft.com/office/drawing/2014/main" id="{7D53E9F0-4E11-43EA-8616-B1354E49AADA}"/>
              </a:ext>
            </a:extLst>
          </p:cNvPr>
          <p:cNvCxnSpPr>
            <a:cxnSpLocks/>
          </p:cNvCxnSpPr>
          <p:nvPr/>
        </p:nvCxnSpPr>
        <p:spPr>
          <a:xfrm>
            <a:off x="8367741" y="2500938"/>
            <a:ext cx="0" cy="14141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69829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7"/>
            <a:ext cx="6705957" cy="53470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Baixando e instalando a JDK</a:t>
            </a:r>
            <a:endParaRPr lang="pt-BR" sz="3500" dirty="0">
              <a:solidFill>
                <a:srgbClr val="58585A"/>
              </a:solidFill>
            </a:endParaRP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9" name="Title 3">
            <a:extLst>
              <a:ext uri="{FF2B5EF4-FFF2-40B4-BE49-F238E27FC236}">
                <a16:creationId xmlns:a16="http://schemas.microsoft.com/office/drawing/2014/main" id="{20B51973-DB8E-4F9F-98EC-50E6EB695B20}"/>
              </a:ext>
            </a:extLst>
          </p:cNvPr>
          <p:cNvSpPr txBox="1">
            <a:spLocks/>
          </p:cNvSpPr>
          <p:nvPr/>
        </p:nvSpPr>
        <p:spPr>
          <a:xfrm>
            <a:off x="6858093" y="2485960"/>
            <a:ext cx="3631472" cy="114900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1800" i="1" dirty="0">
                <a:solidFill>
                  <a:srgbClr val="58585A"/>
                </a:solidFill>
              </a:rPr>
              <a:t>Versão 1.8 é a versão mais comum e amplamente utilizada do Java, sendo assim seguiremos utilizando essa versão.</a:t>
            </a:r>
          </a:p>
        </p:txBody>
      </p:sp>
      <p:cxnSp>
        <p:nvCxnSpPr>
          <p:cNvPr id="11" name="Conector reto 18">
            <a:extLst>
              <a:ext uri="{FF2B5EF4-FFF2-40B4-BE49-F238E27FC236}">
                <a16:creationId xmlns:a16="http://schemas.microsoft.com/office/drawing/2014/main" id="{25FA020E-B9ED-4374-BB07-26200FC9A9ED}"/>
              </a:ext>
            </a:extLst>
          </p:cNvPr>
          <p:cNvCxnSpPr>
            <a:cxnSpLocks/>
          </p:cNvCxnSpPr>
          <p:nvPr/>
        </p:nvCxnSpPr>
        <p:spPr>
          <a:xfrm>
            <a:off x="6858093" y="2353404"/>
            <a:ext cx="0" cy="1414117"/>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00F448AF-849F-4102-AFBF-94234ED2F2D1}"/>
              </a:ext>
            </a:extLst>
          </p:cNvPr>
          <p:cNvSpPr txBox="1">
            <a:spLocks/>
          </p:cNvSpPr>
          <p:nvPr/>
        </p:nvSpPr>
        <p:spPr>
          <a:xfrm>
            <a:off x="741323" y="2189705"/>
            <a:ext cx="6546890" cy="3257366"/>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Efetue o download acessando o link abaixo:</a:t>
            </a:r>
          </a:p>
          <a:p>
            <a:endParaRPr lang="pt-BR" sz="2000" dirty="0"/>
          </a:p>
          <a:p>
            <a:r>
              <a:rPr lang="pt-BR" sz="2000" dirty="0" err="1"/>
              <a:t>OpenJK</a:t>
            </a:r>
            <a:r>
              <a:rPr lang="pt-BR" sz="2000" dirty="0"/>
              <a:t>:</a:t>
            </a:r>
          </a:p>
          <a:p>
            <a:pPr marL="717550" indent="-342900">
              <a:buFont typeface="Arial" panose="020B0604020202020204" pitchFamily="34" charset="0"/>
              <a:buChar char="•"/>
            </a:pPr>
            <a:r>
              <a:rPr lang="pt-BR" sz="2000" dirty="0">
                <a:hlinkClick r:id="rId4"/>
              </a:rPr>
              <a:t>https://openjdk.java.net/</a:t>
            </a:r>
            <a:endParaRPr lang="pt-BR" sz="2000" dirty="0"/>
          </a:p>
          <a:p>
            <a:endParaRPr lang="pt-BR" sz="2000" dirty="0"/>
          </a:p>
          <a:p>
            <a:endParaRPr lang="pt-BR" sz="2000" dirty="0"/>
          </a:p>
          <a:p>
            <a:r>
              <a:rPr lang="pt-BR" sz="2000" dirty="0"/>
              <a:t>Oracle:</a:t>
            </a:r>
          </a:p>
          <a:p>
            <a:pPr marL="717550" indent="-342900">
              <a:buFont typeface="Arial" panose="020B0604020202020204" pitchFamily="34" charset="0"/>
              <a:buChar char="•"/>
            </a:pPr>
            <a:r>
              <a:rPr lang="pt-BR" sz="2000" dirty="0">
                <a:hlinkClick r:id="rId5"/>
              </a:rPr>
              <a:t>https://www.oracle.com/java/technologies/</a:t>
            </a:r>
            <a:endParaRPr lang="pt-BR" sz="2000" dirty="0"/>
          </a:p>
          <a:p>
            <a:endParaRPr lang="pt-BR" sz="2000" dirty="0"/>
          </a:p>
        </p:txBody>
      </p:sp>
    </p:spTree>
    <p:extLst>
      <p:ext uri="{BB962C8B-B14F-4D97-AF65-F5344CB8AC3E}">
        <p14:creationId xmlns:p14="http://schemas.microsoft.com/office/powerpoint/2010/main" val="16516224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42">
            <a:extLst>
              <a:ext uri="{FF2B5EF4-FFF2-40B4-BE49-F238E27FC236}">
                <a16:creationId xmlns:a16="http://schemas.microsoft.com/office/drawing/2014/main" id="{D067E6D6-0E64-4AC7-95F9-F0ECAFD6DB61}"/>
              </a:ext>
            </a:extLst>
          </p:cNvPr>
          <p:cNvGraphicFramePr>
            <a:graphicFrameLocks noGrp="1"/>
          </p:cNvGraphicFramePr>
          <p:nvPr/>
        </p:nvGraphicFramePr>
        <p:xfrm>
          <a:off x="276568" y="293230"/>
          <a:ext cx="11638865" cy="1919960"/>
        </p:xfrm>
        <a:graphic>
          <a:graphicData uri="http://schemas.openxmlformats.org/drawingml/2006/table">
            <a:tbl>
              <a:tblPr firstRow="1" bandRow="1">
                <a:tableStyleId>{5C22544A-7EE6-4342-B048-85BDC9FD1C3A}</a:tableStyleId>
              </a:tblPr>
              <a:tblGrid>
                <a:gridCol w="2327773">
                  <a:extLst>
                    <a:ext uri="{9D8B030D-6E8A-4147-A177-3AD203B41FA5}">
                      <a16:colId xmlns:a16="http://schemas.microsoft.com/office/drawing/2014/main" val="2823869333"/>
                    </a:ext>
                  </a:extLst>
                </a:gridCol>
                <a:gridCol w="2327773">
                  <a:extLst>
                    <a:ext uri="{9D8B030D-6E8A-4147-A177-3AD203B41FA5}">
                      <a16:colId xmlns:a16="http://schemas.microsoft.com/office/drawing/2014/main" val="1535741411"/>
                    </a:ext>
                  </a:extLst>
                </a:gridCol>
                <a:gridCol w="2327773">
                  <a:extLst>
                    <a:ext uri="{9D8B030D-6E8A-4147-A177-3AD203B41FA5}">
                      <a16:colId xmlns:a16="http://schemas.microsoft.com/office/drawing/2014/main" val="1276155573"/>
                    </a:ext>
                  </a:extLst>
                </a:gridCol>
                <a:gridCol w="2327773">
                  <a:extLst>
                    <a:ext uri="{9D8B030D-6E8A-4147-A177-3AD203B41FA5}">
                      <a16:colId xmlns:a16="http://schemas.microsoft.com/office/drawing/2014/main" val="1021025414"/>
                    </a:ext>
                  </a:extLst>
                </a:gridCol>
                <a:gridCol w="2327773">
                  <a:extLst>
                    <a:ext uri="{9D8B030D-6E8A-4147-A177-3AD203B41FA5}">
                      <a16:colId xmlns:a16="http://schemas.microsoft.com/office/drawing/2014/main" val="3052006890"/>
                    </a:ext>
                  </a:extLst>
                </a:gridCol>
              </a:tblGrid>
              <a:tr h="1919960">
                <a:tc>
                  <a:txBody>
                    <a:bodyPr/>
                    <a:lstStyle/>
                    <a:p>
                      <a:endParaRPr lang="pt-BR"/>
                    </a:p>
                  </a:txBody>
                  <a:tcPr>
                    <a:solidFill>
                      <a:schemeClr val="tx1">
                        <a:lumMod val="60000"/>
                        <a:lumOff val="40000"/>
                      </a:schemeClr>
                    </a:solidFill>
                  </a:tcPr>
                </a:tc>
                <a:tc>
                  <a:txBody>
                    <a:bodyPr/>
                    <a:lstStyle/>
                    <a:p>
                      <a:endParaRPr lang="pt-BR" dirty="0"/>
                    </a:p>
                  </a:txBody>
                  <a:tcPr>
                    <a:solidFill>
                      <a:schemeClr val="tx1">
                        <a:lumMod val="60000"/>
                        <a:lumOff val="40000"/>
                      </a:schemeClr>
                    </a:solidFill>
                  </a:tcPr>
                </a:tc>
                <a:tc>
                  <a:txBody>
                    <a:bodyPr/>
                    <a:lstStyle/>
                    <a:p>
                      <a:endParaRPr lang="pt-BR" dirty="0"/>
                    </a:p>
                  </a:txBody>
                  <a:tcPr>
                    <a:solidFill>
                      <a:schemeClr val="tx1">
                        <a:lumMod val="60000"/>
                        <a:lumOff val="40000"/>
                      </a:schemeClr>
                    </a:solidFill>
                  </a:tcPr>
                </a:tc>
                <a:tc>
                  <a:txBody>
                    <a:bodyPr/>
                    <a:lstStyle/>
                    <a:p>
                      <a:endParaRPr lang="pt-BR"/>
                    </a:p>
                  </a:txBody>
                  <a:tcPr>
                    <a:solidFill>
                      <a:schemeClr val="tx1">
                        <a:lumMod val="60000"/>
                        <a:lumOff val="40000"/>
                      </a:schemeClr>
                    </a:solidFill>
                  </a:tcPr>
                </a:tc>
                <a:tc>
                  <a:txBody>
                    <a:bodyPr/>
                    <a:lstStyle/>
                    <a:p>
                      <a:endParaRPr lang="pt-BR" dirty="0"/>
                    </a:p>
                  </a:txBody>
                  <a:tcPr>
                    <a:solidFill>
                      <a:schemeClr val="tx1">
                        <a:lumMod val="60000"/>
                        <a:lumOff val="40000"/>
                      </a:schemeClr>
                    </a:solidFill>
                  </a:tcPr>
                </a:tc>
                <a:extLst>
                  <a:ext uri="{0D108BD9-81ED-4DB2-BD59-A6C34878D82A}">
                    <a16:rowId xmlns:a16="http://schemas.microsoft.com/office/drawing/2014/main" val="3952837762"/>
                  </a:ext>
                </a:extLst>
              </a:tr>
            </a:tbl>
          </a:graphicData>
        </a:graphic>
      </p:graphicFrame>
      <p:sp>
        <p:nvSpPr>
          <p:cNvPr id="3" name="Text Placeholder 1">
            <a:extLst>
              <a:ext uri="{FF2B5EF4-FFF2-40B4-BE49-F238E27FC236}">
                <a16:creationId xmlns:a16="http://schemas.microsoft.com/office/drawing/2014/main" id="{FAB9FCE1-BDE2-441B-B71F-42B5DFF118FC}"/>
              </a:ext>
            </a:extLst>
          </p:cNvPr>
          <p:cNvSpPr txBox="1">
            <a:spLocks/>
          </p:cNvSpPr>
          <p:nvPr/>
        </p:nvSpPr>
        <p:spPr>
          <a:xfrm>
            <a:off x="142875" y="2205144"/>
            <a:ext cx="6642443" cy="584144"/>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sz="4000" dirty="0">
                <a:latin typeface="Segoe UI Semibold" panose="020B0702040204020203" pitchFamily="34" charset="0"/>
                <a:cs typeface="Segoe UI Semibold" panose="020B0702040204020203" pitchFamily="34" charset="0"/>
              </a:rPr>
              <a:t>Rodrigo Tavares</a:t>
            </a:r>
          </a:p>
        </p:txBody>
      </p:sp>
      <p:sp>
        <p:nvSpPr>
          <p:cNvPr id="4" name="Text Placeholder 2">
            <a:extLst>
              <a:ext uri="{FF2B5EF4-FFF2-40B4-BE49-F238E27FC236}">
                <a16:creationId xmlns:a16="http://schemas.microsoft.com/office/drawing/2014/main" id="{8ABB75FC-47C6-496C-A73B-88B717804C8E}"/>
              </a:ext>
            </a:extLst>
          </p:cNvPr>
          <p:cNvSpPr txBox="1">
            <a:spLocks/>
          </p:cNvSpPr>
          <p:nvPr/>
        </p:nvSpPr>
        <p:spPr>
          <a:xfrm>
            <a:off x="142875" y="2764035"/>
            <a:ext cx="6642443" cy="402153"/>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dirty="0"/>
              <a:t>Gerente de Arquitetura</a:t>
            </a:r>
          </a:p>
        </p:txBody>
      </p:sp>
      <p:pic>
        <p:nvPicPr>
          <p:cNvPr id="5" name="Imagem 4">
            <a:extLst>
              <a:ext uri="{FF2B5EF4-FFF2-40B4-BE49-F238E27FC236}">
                <a16:creationId xmlns:a16="http://schemas.microsoft.com/office/drawing/2014/main" id="{E9F4E8C9-5135-4684-811D-217EE6572BDF}"/>
              </a:ext>
            </a:extLst>
          </p:cNvPr>
          <p:cNvPicPr>
            <a:picLocks noChangeAspect="1"/>
          </p:cNvPicPr>
          <p:nvPr/>
        </p:nvPicPr>
        <p:blipFill rotWithShape="1">
          <a:blip r:embed="rId2"/>
          <a:srcRect l="8636" t="4261" b="35986"/>
          <a:stretch/>
        </p:blipFill>
        <p:spPr>
          <a:xfrm>
            <a:off x="9887530" y="601979"/>
            <a:ext cx="1825103" cy="1249684"/>
          </a:xfrm>
          <a:prstGeom prst="rect">
            <a:avLst/>
          </a:prstGeom>
        </p:spPr>
      </p:pic>
      <p:pic>
        <p:nvPicPr>
          <p:cNvPr id="6" name="Imagem 5">
            <a:extLst>
              <a:ext uri="{FF2B5EF4-FFF2-40B4-BE49-F238E27FC236}">
                <a16:creationId xmlns:a16="http://schemas.microsoft.com/office/drawing/2014/main" id="{59ADEC86-67F2-464D-8A42-4CDE0D155AB8}"/>
              </a:ext>
            </a:extLst>
          </p:cNvPr>
          <p:cNvPicPr>
            <a:picLocks noChangeAspect="1"/>
          </p:cNvPicPr>
          <p:nvPr/>
        </p:nvPicPr>
        <p:blipFill rotWithShape="1">
          <a:blip r:embed="rId3"/>
          <a:srcRect l="14107" t="9829" r="15267" b="8741"/>
          <a:stretch/>
        </p:blipFill>
        <p:spPr>
          <a:xfrm>
            <a:off x="7995894" y="2716788"/>
            <a:ext cx="1692062" cy="1682558"/>
          </a:xfrm>
          <a:prstGeom prst="ellipse">
            <a:avLst/>
          </a:prstGeom>
        </p:spPr>
      </p:pic>
      <p:pic>
        <p:nvPicPr>
          <p:cNvPr id="7" name="Imagem 6">
            <a:extLst>
              <a:ext uri="{FF2B5EF4-FFF2-40B4-BE49-F238E27FC236}">
                <a16:creationId xmlns:a16="http://schemas.microsoft.com/office/drawing/2014/main" id="{AEAB9C0E-72A2-4D62-BDF7-D6F7615BB0E8}"/>
              </a:ext>
            </a:extLst>
          </p:cNvPr>
          <p:cNvPicPr>
            <a:picLocks noChangeAspect="1"/>
          </p:cNvPicPr>
          <p:nvPr/>
        </p:nvPicPr>
        <p:blipFill>
          <a:blip r:embed="rId4"/>
          <a:stretch>
            <a:fillRect/>
          </a:stretch>
        </p:blipFill>
        <p:spPr>
          <a:xfrm>
            <a:off x="8841925" y="3916525"/>
            <a:ext cx="905362" cy="629006"/>
          </a:xfrm>
          <a:prstGeom prst="rect">
            <a:avLst/>
          </a:prstGeom>
        </p:spPr>
      </p:pic>
      <p:sp>
        <p:nvSpPr>
          <p:cNvPr id="8" name="Text Placeholder 2">
            <a:extLst>
              <a:ext uri="{FF2B5EF4-FFF2-40B4-BE49-F238E27FC236}">
                <a16:creationId xmlns:a16="http://schemas.microsoft.com/office/drawing/2014/main" id="{752E2E87-7F88-4490-8D6B-7F59B350762C}"/>
              </a:ext>
            </a:extLst>
          </p:cNvPr>
          <p:cNvSpPr txBox="1">
            <a:spLocks/>
          </p:cNvSpPr>
          <p:nvPr/>
        </p:nvSpPr>
        <p:spPr>
          <a:xfrm>
            <a:off x="7995894" y="4800977"/>
            <a:ext cx="3797515" cy="563017"/>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pt-BR" sz="2400" dirty="0"/>
              <a:t>youtube.com/</a:t>
            </a:r>
            <a:r>
              <a:rPr lang="pt-BR" sz="2400" dirty="0" err="1"/>
              <a:t>ExpertosTech</a:t>
            </a:r>
            <a:endParaRPr lang="pt-BR" sz="2400" dirty="0"/>
          </a:p>
        </p:txBody>
      </p:sp>
      <p:pic>
        <p:nvPicPr>
          <p:cNvPr id="9" name="Picture 4">
            <a:extLst>
              <a:ext uri="{FF2B5EF4-FFF2-40B4-BE49-F238E27FC236}">
                <a16:creationId xmlns:a16="http://schemas.microsoft.com/office/drawing/2014/main" id="{5246CDF5-C86D-4732-A015-FC317E2B18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781" t="14568" r="14160" b="14500"/>
          <a:stretch/>
        </p:blipFill>
        <p:spPr bwMode="auto">
          <a:xfrm>
            <a:off x="9983164" y="2716788"/>
            <a:ext cx="1810245" cy="182478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2ADCB84E-8545-4AF0-A023-D7BC7021001E}"/>
              </a:ext>
            </a:extLst>
          </p:cNvPr>
          <p:cNvPicPr>
            <a:picLocks noChangeAspect="1"/>
          </p:cNvPicPr>
          <p:nvPr/>
        </p:nvPicPr>
        <p:blipFill rotWithShape="1">
          <a:blip r:embed="rId6"/>
          <a:srcRect l="8880" t="12353" r="2647" b="33981"/>
          <a:stretch/>
        </p:blipFill>
        <p:spPr>
          <a:xfrm>
            <a:off x="7645178" y="601979"/>
            <a:ext cx="1626042" cy="1249683"/>
          </a:xfrm>
          <a:prstGeom prst="rect">
            <a:avLst/>
          </a:prstGeom>
        </p:spPr>
      </p:pic>
      <p:pic>
        <p:nvPicPr>
          <p:cNvPr id="13" name="Imagem 12">
            <a:extLst>
              <a:ext uri="{FF2B5EF4-FFF2-40B4-BE49-F238E27FC236}">
                <a16:creationId xmlns:a16="http://schemas.microsoft.com/office/drawing/2014/main" id="{E9EBFBF3-5742-4F87-BEDA-702E1DB6DA9D}"/>
              </a:ext>
            </a:extLst>
          </p:cNvPr>
          <p:cNvPicPr>
            <a:picLocks noChangeAspect="1"/>
          </p:cNvPicPr>
          <p:nvPr/>
        </p:nvPicPr>
        <p:blipFill rotWithShape="1">
          <a:blip r:embed="rId7"/>
          <a:srcRect l="3261" r="3358" b="32457"/>
          <a:stretch/>
        </p:blipFill>
        <p:spPr>
          <a:xfrm>
            <a:off x="549606" y="601979"/>
            <a:ext cx="1699129" cy="1249681"/>
          </a:xfrm>
          <a:prstGeom prst="rect">
            <a:avLst/>
          </a:prstGeom>
        </p:spPr>
      </p:pic>
      <p:sp>
        <p:nvSpPr>
          <p:cNvPr id="14" name="Retângulo: Cantos Arredondados 13">
            <a:extLst>
              <a:ext uri="{FF2B5EF4-FFF2-40B4-BE49-F238E27FC236}">
                <a16:creationId xmlns:a16="http://schemas.microsoft.com/office/drawing/2014/main" id="{E4F8DA81-6FD8-4C58-9A23-BBC00963A99B}"/>
              </a:ext>
            </a:extLst>
          </p:cNvPr>
          <p:cNvSpPr/>
          <p:nvPr/>
        </p:nvSpPr>
        <p:spPr>
          <a:xfrm>
            <a:off x="549606" y="1943089"/>
            <a:ext cx="4078925" cy="1691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900" dirty="0"/>
              <a:t>FAMÍLIA</a:t>
            </a:r>
          </a:p>
        </p:txBody>
      </p:sp>
      <p:sp>
        <p:nvSpPr>
          <p:cNvPr id="15" name="Retângulo: Cantos Arredondados 14">
            <a:extLst>
              <a:ext uri="{FF2B5EF4-FFF2-40B4-BE49-F238E27FC236}">
                <a16:creationId xmlns:a16="http://schemas.microsoft.com/office/drawing/2014/main" id="{A213A4A6-7BA3-4AD8-83F2-98C2DDEEA706}"/>
              </a:ext>
            </a:extLst>
          </p:cNvPr>
          <p:cNvSpPr/>
          <p:nvPr/>
        </p:nvSpPr>
        <p:spPr>
          <a:xfrm>
            <a:off x="7645178" y="1938480"/>
            <a:ext cx="1629715" cy="1691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900" dirty="0"/>
              <a:t>MUAY THAI</a:t>
            </a:r>
          </a:p>
        </p:txBody>
      </p:sp>
      <p:sp>
        <p:nvSpPr>
          <p:cNvPr id="16" name="Retângulo: Cantos Arredondados 15">
            <a:extLst>
              <a:ext uri="{FF2B5EF4-FFF2-40B4-BE49-F238E27FC236}">
                <a16:creationId xmlns:a16="http://schemas.microsoft.com/office/drawing/2014/main" id="{3E4E3A79-D2C0-4617-9233-958F9B3DC3A1}"/>
              </a:ext>
            </a:extLst>
          </p:cNvPr>
          <p:cNvSpPr/>
          <p:nvPr/>
        </p:nvSpPr>
        <p:spPr>
          <a:xfrm>
            <a:off x="9887530" y="1938480"/>
            <a:ext cx="1825103" cy="1691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900" dirty="0"/>
              <a:t>JIU-JITSU</a:t>
            </a:r>
          </a:p>
        </p:txBody>
      </p:sp>
      <p:sp>
        <p:nvSpPr>
          <p:cNvPr id="17" name="Text Placeholder 2">
            <a:extLst>
              <a:ext uri="{FF2B5EF4-FFF2-40B4-BE49-F238E27FC236}">
                <a16:creationId xmlns:a16="http://schemas.microsoft.com/office/drawing/2014/main" id="{66E9783C-AECE-4FDD-9683-4CC555108A83}"/>
              </a:ext>
            </a:extLst>
          </p:cNvPr>
          <p:cNvSpPr txBox="1">
            <a:spLocks/>
          </p:cNvSpPr>
          <p:nvPr/>
        </p:nvSpPr>
        <p:spPr>
          <a:xfrm>
            <a:off x="142875" y="3681436"/>
            <a:ext cx="3597161" cy="1682558"/>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pt-BR" sz="1800" dirty="0"/>
              <a:t>20 anos de experiência;</a:t>
            </a:r>
          </a:p>
          <a:p>
            <a:pPr marL="285750" indent="-285750">
              <a:buFont typeface="Arial" panose="020B0604020202020204" pitchFamily="34" charset="0"/>
              <a:buChar char="•"/>
            </a:pPr>
            <a:r>
              <a:rPr lang="pt-BR" sz="1800" dirty="0"/>
              <a:t>Especialista Java;</a:t>
            </a:r>
          </a:p>
          <a:p>
            <a:pPr marL="285750" indent="-285750">
              <a:buFont typeface="Arial" panose="020B0604020202020204" pitchFamily="34" charset="0"/>
              <a:buChar char="•"/>
            </a:pPr>
            <a:r>
              <a:rPr lang="pt-BR" sz="1800" dirty="0"/>
              <a:t>Líder técnico atuando em ambientes complexos de alto risco e alta disponibilidade;</a:t>
            </a:r>
          </a:p>
          <a:p>
            <a:pPr marL="285750" indent="-285750">
              <a:buFont typeface="Arial" panose="020B0604020202020204" pitchFamily="34" charset="0"/>
              <a:buChar char="•"/>
            </a:pPr>
            <a:endParaRPr lang="pt-BR" sz="1800" dirty="0"/>
          </a:p>
          <a:p>
            <a:pPr marL="285750" indent="-285750">
              <a:buFont typeface="Arial" panose="020B0604020202020204" pitchFamily="34" charset="0"/>
              <a:buChar char="•"/>
            </a:pPr>
            <a:endParaRPr lang="pt-BR" sz="1800" dirty="0"/>
          </a:p>
          <a:p>
            <a:pPr marL="285750" indent="-285750">
              <a:buFont typeface="Arial" panose="020B0604020202020204" pitchFamily="34" charset="0"/>
              <a:buChar char="•"/>
            </a:pPr>
            <a:endParaRPr lang="pt-BR" sz="1800" dirty="0"/>
          </a:p>
        </p:txBody>
      </p:sp>
      <p:sp>
        <p:nvSpPr>
          <p:cNvPr id="18" name="Text Placeholder 2">
            <a:extLst>
              <a:ext uri="{FF2B5EF4-FFF2-40B4-BE49-F238E27FC236}">
                <a16:creationId xmlns:a16="http://schemas.microsoft.com/office/drawing/2014/main" id="{C4B958D2-12B2-4B82-969C-FFAF53C8570D}"/>
              </a:ext>
            </a:extLst>
          </p:cNvPr>
          <p:cNvSpPr txBox="1">
            <a:spLocks/>
          </p:cNvSpPr>
          <p:nvPr/>
        </p:nvSpPr>
        <p:spPr>
          <a:xfrm>
            <a:off x="3879673" y="3681436"/>
            <a:ext cx="3597161" cy="1682558"/>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pt-BR" sz="1800" dirty="0"/>
              <a:t>Gerenciamento de projetos utilizando diversos frameworks SCRUM, COBIT, ITIL, PMBOK;</a:t>
            </a:r>
          </a:p>
          <a:p>
            <a:pPr marL="285750" indent="-285750">
              <a:buFont typeface="Arial" panose="020B0604020202020204" pitchFamily="34" charset="0"/>
              <a:buChar char="•"/>
            </a:pPr>
            <a:r>
              <a:rPr lang="en-US" sz="1800" dirty="0"/>
              <a:t>Certified Java Programmer;</a:t>
            </a:r>
          </a:p>
          <a:p>
            <a:pPr marL="285750" indent="-285750">
              <a:buFont typeface="Arial" panose="020B0604020202020204" pitchFamily="34" charset="0"/>
              <a:buChar char="•"/>
            </a:pPr>
            <a:r>
              <a:rPr lang="en-US" sz="1800" dirty="0"/>
              <a:t>Certified Scrum Master.</a:t>
            </a:r>
          </a:p>
          <a:p>
            <a:pPr marL="285750" indent="-285750">
              <a:buFont typeface="Arial" panose="020B0604020202020204" pitchFamily="34" charset="0"/>
              <a:buChar char="•"/>
            </a:pPr>
            <a:endParaRPr lang="pt-BR" sz="1800" dirty="0"/>
          </a:p>
          <a:p>
            <a:pPr marL="285750" indent="-285750">
              <a:buFont typeface="Arial" panose="020B0604020202020204" pitchFamily="34" charset="0"/>
              <a:buChar char="•"/>
            </a:pPr>
            <a:endParaRPr lang="pt-BR" sz="1800" dirty="0"/>
          </a:p>
          <a:p>
            <a:pPr marL="285750" indent="-285750">
              <a:buFont typeface="Arial" panose="020B0604020202020204" pitchFamily="34" charset="0"/>
              <a:buChar char="•"/>
            </a:pPr>
            <a:endParaRPr lang="pt-BR" sz="1800" dirty="0"/>
          </a:p>
        </p:txBody>
      </p:sp>
      <p:pic>
        <p:nvPicPr>
          <p:cNvPr id="19" name="Picture 6" descr="Resultado de imagem para csm">
            <a:extLst>
              <a:ext uri="{FF2B5EF4-FFF2-40B4-BE49-F238E27FC236}">
                <a16:creationId xmlns:a16="http://schemas.microsoft.com/office/drawing/2014/main" id="{C98605A0-E884-4C92-9908-2DF0A2A9A9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0553" y="2461536"/>
            <a:ext cx="1140235" cy="9711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Resultado de imagem para oracle certified professional logo">
            <a:extLst>
              <a:ext uri="{FF2B5EF4-FFF2-40B4-BE49-F238E27FC236}">
                <a16:creationId xmlns:a16="http://schemas.microsoft.com/office/drawing/2014/main" id="{9E5F2641-E720-4471-BFC4-05B7310FA4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28532" y="2461111"/>
            <a:ext cx="972000" cy="9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2">
            <a:extLst>
              <a:ext uri="{FF2B5EF4-FFF2-40B4-BE49-F238E27FC236}">
                <a16:creationId xmlns:a16="http://schemas.microsoft.com/office/drawing/2014/main" id="{ABF81D16-BC02-4221-B81C-542576A21A36}"/>
              </a:ext>
            </a:extLst>
          </p:cNvPr>
          <p:cNvSpPr txBox="1">
            <a:spLocks/>
          </p:cNvSpPr>
          <p:nvPr/>
        </p:nvSpPr>
        <p:spPr>
          <a:xfrm>
            <a:off x="496342" y="3225253"/>
            <a:ext cx="2216495" cy="257609"/>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sz="1400" dirty="0"/>
              <a:t>linkedin.com/in/</a:t>
            </a:r>
            <a:r>
              <a:rPr lang="pt-BR" sz="1400" dirty="0" err="1"/>
              <a:t>rgtavares</a:t>
            </a:r>
            <a:endParaRPr lang="pt-BR" sz="1400" dirty="0"/>
          </a:p>
        </p:txBody>
      </p:sp>
      <p:pic>
        <p:nvPicPr>
          <p:cNvPr id="7170" name="Picture 2" descr="Resultado de imagem para linkedin icon">
            <a:extLst>
              <a:ext uri="{FF2B5EF4-FFF2-40B4-BE49-F238E27FC236}">
                <a16:creationId xmlns:a16="http://schemas.microsoft.com/office/drawing/2014/main" id="{D36B37BF-AA96-4270-B9A6-8600695103C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169" r="23826"/>
          <a:stretch/>
        </p:blipFill>
        <p:spPr bwMode="auto">
          <a:xfrm>
            <a:off x="237677" y="3200314"/>
            <a:ext cx="287886" cy="290626"/>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m 23">
            <a:extLst>
              <a:ext uri="{FF2B5EF4-FFF2-40B4-BE49-F238E27FC236}">
                <a16:creationId xmlns:a16="http://schemas.microsoft.com/office/drawing/2014/main" id="{B5455DCE-9DD2-44BC-A91D-B007B32BD4F3}"/>
              </a:ext>
            </a:extLst>
          </p:cNvPr>
          <p:cNvPicPr>
            <a:picLocks noChangeAspect="1"/>
          </p:cNvPicPr>
          <p:nvPr/>
        </p:nvPicPr>
        <p:blipFill rotWithShape="1">
          <a:blip r:embed="rId11"/>
          <a:srcRect t="2127" b="1068"/>
          <a:stretch/>
        </p:blipFill>
        <p:spPr>
          <a:xfrm>
            <a:off x="2851539" y="560315"/>
            <a:ext cx="1776993" cy="1291346"/>
          </a:xfrm>
          <a:prstGeom prst="rect">
            <a:avLst/>
          </a:prstGeom>
        </p:spPr>
      </p:pic>
      <p:pic>
        <p:nvPicPr>
          <p:cNvPr id="7172" name="Picture 4">
            <a:extLst>
              <a:ext uri="{FF2B5EF4-FFF2-40B4-BE49-F238E27FC236}">
                <a16:creationId xmlns:a16="http://schemas.microsoft.com/office/drawing/2014/main" id="{1BCB7448-04BE-42DF-97CE-60EFCF8E1B9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8477" b="17808"/>
          <a:stretch/>
        </p:blipFill>
        <p:spPr bwMode="auto">
          <a:xfrm>
            <a:off x="5466369" y="560315"/>
            <a:ext cx="1318949" cy="1295953"/>
          </a:xfrm>
          <a:prstGeom prst="rect">
            <a:avLst/>
          </a:prstGeom>
          <a:noFill/>
          <a:extLst>
            <a:ext uri="{909E8E84-426E-40DD-AFC4-6F175D3DCCD1}">
              <a14:hiddenFill xmlns:a14="http://schemas.microsoft.com/office/drawing/2010/main">
                <a:solidFill>
                  <a:srgbClr val="FFFFFF"/>
                </a:solidFill>
              </a14:hiddenFill>
            </a:ext>
          </a:extLst>
        </p:spPr>
      </p:pic>
      <p:sp>
        <p:nvSpPr>
          <p:cNvPr id="27" name="Retângulo: Cantos Arredondados 26">
            <a:extLst>
              <a:ext uri="{FF2B5EF4-FFF2-40B4-BE49-F238E27FC236}">
                <a16:creationId xmlns:a16="http://schemas.microsoft.com/office/drawing/2014/main" id="{C65500FE-2144-4141-B272-0286A37DCB30}"/>
              </a:ext>
            </a:extLst>
          </p:cNvPr>
          <p:cNvSpPr/>
          <p:nvPr/>
        </p:nvSpPr>
        <p:spPr>
          <a:xfrm>
            <a:off x="5307699" y="1938480"/>
            <a:ext cx="1629715" cy="1691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900" dirty="0"/>
              <a:t>CONTRA BAIXO</a:t>
            </a:r>
          </a:p>
        </p:txBody>
      </p:sp>
    </p:spTree>
    <p:extLst>
      <p:ext uri="{BB962C8B-B14F-4D97-AF65-F5344CB8AC3E}">
        <p14:creationId xmlns:p14="http://schemas.microsoft.com/office/powerpoint/2010/main" val="25076604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4" y="795477"/>
            <a:ext cx="5121314" cy="1138098"/>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Simples, prático e pronto para programar</a:t>
            </a:r>
            <a:endParaRPr lang="pt-BR" sz="3500" dirty="0">
              <a:solidFill>
                <a:srgbClr val="58585A"/>
              </a:solidFill>
            </a:endParaRP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pic>
        <p:nvPicPr>
          <p:cNvPr id="3" name="Picture 2">
            <a:extLst>
              <a:ext uri="{FF2B5EF4-FFF2-40B4-BE49-F238E27FC236}">
                <a16:creationId xmlns:a16="http://schemas.microsoft.com/office/drawing/2014/main" id="{DF41F85D-C904-4F97-B06F-A0B7C589144B}"/>
              </a:ext>
            </a:extLst>
          </p:cNvPr>
          <p:cNvPicPr>
            <a:picLocks noChangeAspect="1"/>
          </p:cNvPicPr>
          <p:nvPr/>
        </p:nvPicPr>
        <p:blipFill>
          <a:blip r:embed="rId4"/>
          <a:stretch>
            <a:fillRect/>
          </a:stretch>
        </p:blipFill>
        <p:spPr>
          <a:xfrm>
            <a:off x="5862638" y="2338786"/>
            <a:ext cx="5972175" cy="2171700"/>
          </a:xfrm>
          <a:prstGeom prst="rect">
            <a:avLst/>
          </a:prstGeom>
        </p:spPr>
      </p:pic>
      <p:sp>
        <p:nvSpPr>
          <p:cNvPr id="10" name="Title 3">
            <a:extLst>
              <a:ext uri="{FF2B5EF4-FFF2-40B4-BE49-F238E27FC236}">
                <a16:creationId xmlns:a16="http://schemas.microsoft.com/office/drawing/2014/main" id="{94AAFF8B-5DF8-443E-ADCC-939F556995A2}"/>
              </a:ext>
            </a:extLst>
          </p:cNvPr>
          <p:cNvSpPr txBox="1">
            <a:spLocks/>
          </p:cNvSpPr>
          <p:nvPr/>
        </p:nvSpPr>
        <p:spPr>
          <a:xfrm>
            <a:off x="749934" y="2551270"/>
            <a:ext cx="4489578" cy="1914132"/>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Uma vez concluída a instalação, abra um prompt de comando e digite:</a:t>
            </a:r>
          </a:p>
          <a:p>
            <a:endParaRPr lang="pt-BR" sz="2000" dirty="0"/>
          </a:p>
          <a:p>
            <a:r>
              <a:rPr lang="pt-BR" sz="2000" dirty="0" err="1">
                <a:latin typeface="Consolas" panose="020B0609020204030204" pitchFamily="49" charset="0"/>
              </a:rPr>
              <a:t>java</a:t>
            </a:r>
            <a:r>
              <a:rPr lang="pt-BR" sz="2000" dirty="0">
                <a:latin typeface="Consolas" panose="020B0609020204030204" pitchFamily="49" charset="0"/>
              </a:rPr>
              <a:t> -</a:t>
            </a:r>
            <a:r>
              <a:rPr lang="pt-BR" sz="2000" dirty="0" err="1">
                <a:latin typeface="Consolas" panose="020B0609020204030204" pitchFamily="49" charset="0"/>
              </a:rPr>
              <a:t>version</a:t>
            </a:r>
            <a:endParaRPr lang="pt-BR" sz="2000" dirty="0">
              <a:latin typeface="Consolas" panose="020B0609020204030204" pitchFamily="49" charset="0"/>
            </a:endParaRPr>
          </a:p>
          <a:p>
            <a:endParaRPr lang="pt-BR" sz="2000" dirty="0"/>
          </a:p>
          <a:p>
            <a:r>
              <a:rPr lang="pt-BR" sz="2000" dirty="0"/>
              <a:t>Para validar sua instalação.</a:t>
            </a:r>
          </a:p>
        </p:txBody>
      </p:sp>
    </p:spTree>
    <p:extLst>
      <p:ext uri="{BB962C8B-B14F-4D97-AF65-F5344CB8AC3E}">
        <p14:creationId xmlns:p14="http://schemas.microsoft.com/office/powerpoint/2010/main" val="9175803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7"/>
            <a:ext cx="6705957" cy="53470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err="1">
                <a:solidFill>
                  <a:srgbClr val="FF610B"/>
                </a:solidFill>
              </a:rPr>
              <a:t>IDEs</a:t>
            </a:r>
            <a:r>
              <a:rPr lang="pt-BR" sz="3500" dirty="0">
                <a:solidFill>
                  <a:srgbClr val="FF610B"/>
                </a:solidFill>
              </a:rPr>
              <a:t> para desenvolvimento</a:t>
            </a:r>
            <a:endParaRPr lang="pt-BR" sz="3500" dirty="0">
              <a:solidFill>
                <a:srgbClr val="58585A"/>
              </a:solidFill>
            </a:endParaRP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12" name="Title 3">
            <a:extLst>
              <a:ext uri="{FF2B5EF4-FFF2-40B4-BE49-F238E27FC236}">
                <a16:creationId xmlns:a16="http://schemas.microsoft.com/office/drawing/2014/main" id="{A8EF73EE-89FC-42A2-8AC0-1E48338AC0DE}"/>
              </a:ext>
            </a:extLst>
          </p:cNvPr>
          <p:cNvSpPr txBox="1">
            <a:spLocks/>
          </p:cNvSpPr>
          <p:nvPr/>
        </p:nvSpPr>
        <p:spPr>
          <a:xfrm>
            <a:off x="7741943" y="3041823"/>
            <a:ext cx="4338297" cy="38717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en-US" sz="1800" i="1" dirty="0">
                <a:solidFill>
                  <a:srgbClr val="58585A"/>
                </a:solidFill>
              </a:rPr>
              <a:t>IDE –  Integrated development environment</a:t>
            </a:r>
          </a:p>
        </p:txBody>
      </p:sp>
      <p:cxnSp>
        <p:nvCxnSpPr>
          <p:cNvPr id="15" name="Conector reto 18">
            <a:extLst>
              <a:ext uri="{FF2B5EF4-FFF2-40B4-BE49-F238E27FC236}">
                <a16:creationId xmlns:a16="http://schemas.microsoft.com/office/drawing/2014/main" id="{5904B31C-8E37-4054-9BDE-52B423581E07}"/>
              </a:ext>
            </a:extLst>
          </p:cNvPr>
          <p:cNvCxnSpPr>
            <a:cxnSpLocks/>
          </p:cNvCxnSpPr>
          <p:nvPr/>
        </p:nvCxnSpPr>
        <p:spPr>
          <a:xfrm>
            <a:off x="7746552" y="2881881"/>
            <a:ext cx="0" cy="707059"/>
          </a:xfrm>
          <a:prstGeom prst="line">
            <a:avLst/>
          </a:prstGeom>
        </p:spPr>
        <p:style>
          <a:lnRef idx="1">
            <a:schemeClr val="accent1"/>
          </a:lnRef>
          <a:fillRef idx="0">
            <a:schemeClr val="accent1"/>
          </a:fillRef>
          <a:effectRef idx="0">
            <a:schemeClr val="accent1"/>
          </a:effectRef>
          <a:fontRef idx="minor">
            <a:schemeClr val="tx1"/>
          </a:fontRef>
        </p:style>
      </p:cxnSp>
      <p:pic>
        <p:nvPicPr>
          <p:cNvPr id="5122" name="Picture 2" descr="Resultado de imagem para java eclipse">
            <a:extLst>
              <a:ext uri="{FF2B5EF4-FFF2-40B4-BE49-F238E27FC236}">
                <a16:creationId xmlns:a16="http://schemas.microsoft.com/office/drawing/2014/main" id="{AB41AA12-8777-4986-92CD-1B6C9A903A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72" t="14972" r="57762" b="18065"/>
          <a:stretch/>
        </p:blipFill>
        <p:spPr bwMode="auto">
          <a:xfrm>
            <a:off x="647488" y="1592534"/>
            <a:ext cx="1236835" cy="127056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sultado de imagem para java intellij">
            <a:extLst>
              <a:ext uri="{FF2B5EF4-FFF2-40B4-BE49-F238E27FC236}">
                <a16:creationId xmlns:a16="http://schemas.microsoft.com/office/drawing/2014/main" id="{6BF2792F-E3E5-4513-B962-DACEB89729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832" r="20379" b="6263"/>
          <a:stretch/>
        </p:blipFill>
        <p:spPr bwMode="auto">
          <a:xfrm>
            <a:off x="3408256" y="1561888"/>
            <a:ext cx="1236835" cy="120407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sultado de imagem para java vs code">
            <a:extLst>
              <a:ext uri="{FF2B5EF4-FFF2-40B4-BE49-F238E27FC236}">
                <a16:creationId xmlns:a16="http://schemas.microsoft.com/office/drawing/2014/main" id="{2E8F8836-C40A-44F7-AE71-DD64C172FD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782" t="15587" r="64062" b="36090"/>
          <a:stretch/>
        </p:blipFill>
        <p:spPr bwMode="auto">
          <a:xfrm>
            <a:off x="6001560" y="1489159"/>
            <a:ext cx="961215" cy="12406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55DA1F6-A2EF-45B7-A1C1-6677E65EE5F8}"/>
              </a:ext>
            </a:extLst>
          </p:cNvPr>
          <p:cNvSpPr txBox="1"/>
          <p:nvPr/>
        </p:nvSpPr>
        <p:spPr>
          <a:xfrm>
            <a:off x="696000" y="3097111"/>
            <a:ext cx="1951807" cy="260985"/>
          </a:xfrm>
          <a:prstGeom prst="rect">
            <a:avLst/>
          </a:prstGeom>
          <a:noFill/>
        </p:spPr>
        <p:txBody>
          <a:bodyPr wrap="square" lIns="117208" tIns="58604" rIns="117208" bIns="58604"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Eclipse</a:t>
            </a:r>
          </a:p>
        </p:txBody>
      </p:sp>
      <p:sp>
        <p:nvSpPr>
          <p:cNvPr id="19" name="TextBox 18">
            <a:extLst>
              <a:ext uri="{FF2B5EF4-FFF2-40B4-BE49-F238E27FC236}">
                <a16:creationId xmlns:a16="http://schemas.microsoft.com/office/drawing/2014/main" id="{4B469750-1248-4205-BA5B-36FDA03DF2D5}"/>
              </a:ext>
            </a:extLst>
          </p:cNvPr>
          <p:cNvSpPr txBox="1"/>
          <p:nvPr/>
        </p:nvSpPr>
        <p:spPr>
          <a:xfrm>
            <a:off x="3115605" y="3033220"/>
            <a:ext cx="1951807" cy="260985"/>
          </a:xfrm>
          <a:prstGeom prst="rect">
            <a:avLst/>
          </a:prstGeom>
          <a:noFill/>
        </p:spPr>
        <p:txBody>
          <a:bodyPr wrap="square" lIns="117208" tIns="58604" rIns="117208" bIns="58604"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effectLst/>
                <a:uLnTx/>
                <a:uFillTx/>
                <a:latin typeface="Segoe UI Semibold" panose="020B0702040204020203" pitchFamily="34" charset="0"/>
                <a:cs typeface="Segoe UI Semibold" panose="020B0702040204020203" pitchFamily="34" charset="0"/>
              </a:rPr>
              <a:t>Intelli</a:t>
            </a:r>
            <a:r>
              <a:rPr lang="en-US" sz="1400" dirty="0">
                <a:latin typeface="Segoe UI Semibold" panose="020B0702040204020203" pitchFamily="34" charset="0"/>
                <a:cs typeface="Segoe UI Semibold" panose="020B0702040204020203" pitchFamily="34" charset="0"/>
              </a:rPr>
              <a:t>J</a:t>
            </a:r>
            <a:endPar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3555C5B2-E1AD-43C5-ABC9-CB248A68649B}"/>
              </a:ext>
            </a:extLst>
          </p:cNvPr>
          <p:cNvSpPr txBox="1"/>
          <p:nvPr/>
        </p:nvSpPr>
        <p:spPr>
          <a:xfrm>
            <a:off x="5715810" y="3076754"/>
            <a:ext cx="1951807" cy="260985"/>
          </a:xfrm>
          <a:prstGeom prst="rect">
            <a:avLst/>
          </a:prstGeom>
          <a:noFill/>
        </p:spPr>
        <p:txBody>
          <a:bodyPr wrap="square" lIns="117208" tIns="58604" rIns="117208" bIns="58604"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VS Code</a:t>
            </a:r>
          </a:p>
        </p:txBody>
      </p:sp>
      <p:sp>
        <p:nvSpPr>
          <p:cNvPr id="23" name="TextBox 22">
            <a:extLst>
              <a:ext uri="{FF2B5EF4-FFF2-40B4-BE49-F238E27FC236}">
                <a16:creationId xmlns:a16="http://schemas.microsoft.com/office/drawing/2014/main" id="{7BB02DF7-B7D5-4E08-81FD-06C6BC653304}"/>
              </a:ext>
            </a:extLst>
          </p:cNvPr>
          <p:cNvSpPr txBox="1"/>
          <p:nvPr/>
        </p:nvSpPr>
        <p:spPr>
          <a:xfrm>
            <a:off x="696001" y="3472212"/>
            <a:ext cx="1828124" cy="1168974"/>
          </a:xfrm>
          <a:prstGeom prst="rect">
            <a:avLst/>
          </a:prstGeom>
          <a:noFill/>
          <a:ln w="19050" algn="ctr">
            <a:noFill/>
            <a:miter lim="800000"/>
            <a:headEnd/>
            <a:tailEnd/>
          </a:ln>
          <a:effectLst>
            <a:prstShdw prst="shdw17" dist="17961" dir="2700000">
              <a:srgbClr val="005C7A"/>
            </a:prstShdw>
          </a:effectLst>
        </p:spPr>
        <p:txBody>
          <a:bodyPr wrap="square" lIns="91440" tIns="45720" rIns="91440" bIns="45720">
            <a:spAutoFit/>
          </a:bodyPr>
          <a:lstStyle>
            <a:defPPr>
              <a:defRPr lang="en-US"/>
            </a:defPPr>
            <a:lvl1pPr marL="146300" lvl="0" indent="-146300">
              <a:lnSpc>
                <a:spcPct val="110000"/>
              </a:lnSpc>
              <a:spcAft>
                <a:spcPts val="600"/>
              </a:spcAft>
              <a:buFont typeface="Arial" panose="020B0604020202020204" pitchFamily="34" charset="0"/>
              <a:buChar char="•"/>
              <a:defRPr sz="1200" kern="0">
                <a:latin typeface="Segoe UI Light" panose="020B0502040204020203" pitchFamily="34" charset="0"/>
                <a:cs typeface="Segoe UI Light" panose="020B0502040204020203" pitchFamily="34" charset="0"/>
              </a:defRPr>
            </a:lvl1pPr>
          </a:lstStyle>
          <a:p>
            <a:pPr marL="0" indent="0">
              <a:buNone/>
              <a:defRPr/>
            </a:pPr>
            <a:r>
              <a:rPr kumimoji="0" lang="pt-BR" b="0" i="0" u="none" strike="noStrike" kern="0" cap="none" spc="0" normalizeH="0" baseline="0" dirty="0">
                <a:ln>
                  <a:noFill/>
                </a:ln>
                <a:effectLst/>
                <a:uLnTx/>
                <a:uFillTx/>
                <a:latin typeface="Segoe UI Light" panose="020B0502040204020203" pitchFamily="34" charset="0"/>
                <a:ea typeface="+mn-ea"/>
                <a:cs typeface="Segoe UI Light" panose="020B0502040204020203" pitchFamily="34" charset="0"/>
              </a:rPr>
              <a:t>Gratuito e com certeza a mais popular de todas as </a:t>
            </a:r>
            <a:r>
              <a:rPr kumimoji="0" lang="pt-BR" b="0" i="0" u="none" strike="noStrike" kern="0" cap="none" spc="0" normalizeH="0" baseline="0" dirty="0" err="1">
                <a:ln>
                  <a:noFill/>
                </a:ln>
                <a:effectLst/>
                <a:uLnTx/>
                <a:uFillTx/>
                <a:latin typeface="Segoe UI Light" panose="020B0502040204020203" pitchFamily="34" charset="0"/>
                <a:ea typeface="+mn-ea"/>
                <a:cs typeface="Segoe UI Light" panose="020B0502040204020203" pitchFamily="34" charset="0"/>
              </a:rPr>
              <a:t>IDEs</a:t>
            </a:r>
            <a:r>
              <a:rPr kumimoji="0" lang="pt-BR" b="0" i="0" u="none" strike="noStrike" kern="0" cap="none" spc="0" normalizeH="0" baseline="0" dirty="0">
                <a:ln>
                  <a:noFill/>
                </a:ln>
                <a:effectLst/>
                <a:uLnTx/>
                <a:uFillTx/>
                <a:latin typeface="Segoe UI Light" panose="020B0502040204020203" pitchFamily="34" charset="0"/>
                <a:ea typeface="+mn-ea"/>
                <a:cs typeface="Segoe UI Light" panose="020B0502040204020203" pitchFamily="34" charset="0"/>
              </a:rPr>
              <a:t> de desenvolvimento em Java.</a:t>
            </a:r>
            <a:endParaRPr lang="pt-BR" dirty="0"/>
          </a:p>
          <a:p>
            <a:pPr marL="0" indent="0">
              <a:buNone/>
              <a:defRPr/>
            </a:pPr>
            <a:r>
              <a:rPr lang="pt-BR" dirty="0">
                <a:hlinkClick r:id="rId7"/>
              </a:rPr>
              <a:t>https://www.eclipse.org/</a:t>
            </a:r>
            <a:endParaRPr kumimoji="0" lang="pt-BR" b="0" i="0" u="none" strike="noStrike" kern="0" cap="none" spc="0" normalizeH="0" baseline="0" dirty="0">
              <a:ln>
                <a:noFill/>
              </a:ln>
              <a:effectLst/>
              <a:uLnTx/>
              <a:uFillTx/>
              <a:latin typeface="Segoe UI Light" panose="020B0502040204020203" pitchFamily="34" charset="0"/>
              <a:ea typeface="+mn-ea"/>
              <a:cs typeface="Segoe UI Light" panose="020B0502040204020203" pitchFamily="34" charset="0"/>
            </a:endParaRPr>
          </a:p>
        </p:txBody>
      </p:sp>
      <p:sp>
        <p:nvSpPr>
          <p:cNvPr id="27" name="TextBox 26">
            <a:extLst>
              <a:ext uri="{FF2B5EF4-FFF2-40B4-BE49-F238E27FC236}">
                <a16:creationId xmlns:a16="http://schemas.microsoft.com/office/drawing/2014/main" id="{015A750C-A6E5-47F3-9ED5-CA00CAFCFC3D}"/>
              </a:ext>
            </a:extLst>
          </p:cNvPr>
          <p:cNvSpPr txBox="1"/>
          <p:nvPr/>
        </p:nvSpPr>
        <p:spPr>
          <a:xfrm>
            <a:off x="3115604" y="3347263"/>
            <a:ext cx="2264027" cy="1168974"/>
          </a:xfrm>
          <a:prstGeom prst="rect">
            <a:avLst/>
          </a:prstGeom>
          <a:noFill/>
          <a:ln w="19050" algn="ctr">
            <a:noFill/>
            <a:miter lim="800000"/>
            <a:headEnd/>
            <a:tailEnd/>
          </a:ln>
          <a:effectLst>
            <a:prstShdw prst="shdw17" dist="17961" dir="2700000">
              <a:srgbClr val="005C7A"/>
            </a:prstShdw>
          </a:effectLst>
        </p:spPr>
        <p:txBody>
          <a:bodyPr wrap="square" lIns="91440" tIns="45720" rIns="91440" bIns="45720">
            <a:spAutoFit/>
          </a:bodyPr>
          <a:lstStyle>
            <a:defPPr>
              <a:defRPr lang="en-US"/>
            </a:defPPr>
            <a:lvl1pPr marL="146300" lvl="0" indent="-146300">
              <a:lnSpc>
                <a:spcPct val="110000"/>
              </a:lnSpc>
              <a:spcAft>
                <a:spcPts val="600"/>
              </a:spcAft>
              <a:buFont typeface="Arial" panose="020B0604020202020204" pitchFamily="34" charset="0"/>
              <a:buChar char="•"/>
              <a:defRPr sz="1200" kern="0">
                <a:latin typeface="Segoe UI Light" panose="020B0502040204020203" pitchFamily="34" charset="0"/>
                <a:cs typeface="Segoe UI Light" panose="020B0502040204020203" pitchFamily="34" charset="0"/>
              </a:defRPr>
            </a:lvl1pPr>
          </a:lstStyle>
          <a:p>
            <a:pPr marL="0" indent="0">
              <a:buNone/>
              <a:defRPr/>
            </a:pPr>
            <a:r>
              <a:rPr kumimoji="0" lang="pt-BR" b="0" i="0" u="none" strike="noStrike" kern="0" cap="none" spc="0" normalizeH="0" baseline="0" dirty="0">
                <a:ln>
                  <a:noFill/>
                </a:ln>
                <a:effectLst/>
                <a:uLnTx/>
                <a:uFillTx/>
                <a:latin typeface="Segoe UI Light" panose="020B0502040204020203" pitchFamily="34" charset="0"/>
                <a:ea typeface="+mn-ea"/>
                <a:cs typeface="Segoe UI Light" panose="020B0502040204020203" pitchFamily="34" charset="0"/>
              </a:rPr>
              <a:t>Se popularizou quando o Android migrou seu ambiente de desenvolvimento, possui uma versões gratuita e paga.</a:t>
            </a:r>
            <a:endParaRPr lang="pt-BR" dirty="0"/>
          </a:p>
          <a:p>
            <a:pPr marL="0" indent="0">
              <a:buNone/>
              <a:defRPr/>
            </a:pPr>
            <a:r>
              <a:rPr lang="pt-BR" dirty="0">
                <a:hlinkClick r:id="rId8"/>
              </a:rPr>
              <a:t>https://www.jetbrains.com/idea/</a:t>
            </a:r>
            <a:endParaRPr kumimoji="0" lang="pt-BR" b="0" i="0" u="none" strike="noStrike" kern="0" cap="none" spc="0" normalizeH="0" baseline="0" dirty="0">
              <a:ln>
                <a:noFill/>
              </a:ln>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EA733FD3-A137-4E1A-92F5-6E1ACF89F173}"/>
              </a:ext>
            </a:extLst>
          </p:cNvPr>
          <p:cNvSpPr txBox="1"/>
          <p:nvPr/>
        </p:nvSpPr>
        <p:spPr>
          <a:xfrm>
            <a:off x="5777651" y="3411153"/>
            <a:ext cx="1828124" cy="1372107"/>
          </a:xfrm>
          <a:prstGeom prst="rect">
            <a:avLst/>
          </a:prstGeom>
          <a:noFill/>
          <a:ln w="19050" algn="ctr">
            <a:noFill/>
            <a:miter lim="800000"/>
            <a:headEnd/>
            <a:tailEnd/>
          </a:ln>
          <a:effectLst>
            <a:prstShdw prst="shdw17" dist="17961" dir="2700000">
              <a:srgbClr val="005C7A"/>
            </a:prstShdw>
          </a:effectLst>
        </p:spPr>
        <p:txBody>
          <a:bodyPr wrap="square" lIns="91440" tIns="45720" rIns="91440" bIns="45720">
            <a:spAutoFit/>
          </a:bodyPr>
          <a:lstStyle>
            <a:defPPr>
              <a:defRPr lang="en-US"/>
            </a:defPPr>
            <a:lvl1pPr marL="146300" lvl="0" indent="-146300">
              <a:lnSpc>
                <a:spcPct val="110000"/>
              </a:lnSpc>
              <a:spcAft>
                <a:spcPts val="600"/>
              </a:spcAft>
              <a:buFont typeface="Arial" panose="020B0604020202020204" pitchFamily="34" charset="0"/>
              <a:buChar char="•"/>
              <a:defRPr sz="1200" kern="0">
                <a:latin typeface="Segoe UI Light" panose="020B0502040204020203" pitchFamily="34" charset="0"/>
                <a:cs typeface="Segoe UI Light" panose="020B0502040204020203" pitchFamily="34" charset="0"/>
              </a:defRPr>
            </a:lvl1pPr>
          </a:lstStyle>
          <a:p>
            <a:pPr marL="0" indent="0">
              <a:buNone/>
              <a:defRPr/>
            </a:pPr>
            <a:r>
              <a:rPr lang="pt-BR" dirty="0"/>
              <a:t>O irmão mais novo vem se popularizando por sua simplicidade e praticidade</a:t>
            </a:r>
            <a:r>
              <a:rPr kumimoji="0" lang="pt-BR" b="0" i="0" u="none" strike="noStrike" kern="0" cap="none" spc="0" normalizeH="0" baseline="0" dirty="0">
                <a:ln>
                  <a:noFill/>
                </a:ln>
                <a:effectLst/>
                <a:uLnTx/>
                <a:uFillTx/>
                <a:latin typeface="Segoe UI Light" panose="020B0502040204020203" pitchFamily="34" charset="0"/>
                <a:ea typeface="+mn-ea"/>
                <a:cs typeface="Segoe UI Light" panose="020B0502040204020203" pitchFamily="34" charset="0"/>
              </a:rPr>
              <a:t>.</a:t>
            </a:r>
            <a:endParaRPr lang="pt-BR" dirty="0"/>
          </a:p>
          <a:p>
            <a:pPr marL="0" indent="0">
              <a:buNone/>
              <a:defRPr/>
            </a:pPr>
            <a:r>
              <a:rPr lang="pt-BR" dirty="0">
                <a:hlinkClick r:id="rId9"/>
              </a:rPr>
              <a:t>https://code.visualstudio.com/docs/languages/java</a:t>
            </a:r>
            <a:endParaRPr lang="pt-BR" dirty="0"/>
          </a:p>
        </p:txBody>
      </p:sp>
    </p:spTree>
    <p:extLst>
      <p:ext uri="{BB962C8B-B14F-4D97-AF65-F5344CB8AC3E}">
        <p14:creationId xmlns:p14="http://schemas.microsoft.com/office/powerpoint/2010/main" val="31350023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17" name="Title 3">
            <a:extLst>
              <a:ext uri="{FF2B5EF4-FFF2-40B4-BE49-F238E27FC236}">
                <a16:creationId xmlns:a16="http://schemas.microsoft.com/office/drawing/2014/main" id="{D05D1784-9951-4AAA-BDD5-B4A9C8E663F6}"/>
              </a:ext>
            </a:extLst>
          </p:cNvPr>
          <p:cNvSpPr txBox="1">
            <a:spLocks/>
          </p:cNvSpPr>
          <p:nvPr/>
        </p:nvSpPr>
        <p:spPr>
          <a:xfrm>
            <a:off x="741323" y="795477"/>
            <a:ext cx="5354677" cy="53470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O famoso Eclipse</a:t>
            </a:r>
            <a:endParaRPr lang="pt-BR" sz="3500" dirty="0">
              <a:solidFill>
                <a:srgbClr val="58585A"/>
              </a:solidFill>
            </a:endParaRPr>
          </a:p>
        </p:txBody>
      </p:sp>
      <p:pic>
        <p:nvPicPr>
          <p:cNvPr id="3" name="Picture 2">
            <a:extLst>
              <a:ext uri="{FF2B5EF4-FFF2-40B4-BE49-F238E27FC236}">
                <a16:creationId xmlns:a16="http://schemas.microsoft.com/office/drawing/2014/main" id="{70030F64-E8BF-45CC-9BEE-E8F99AF46052}"/>
              </a:ext>
            </a:extLst>
          </p:cNvPr>
          <p:cNvPicPr>
            <a:picLocks noChangeAspect="1"/>
          </p:cNvPicPr>
          <p:nvPr/>
        </p:nvPicPr>
        <p:blipFill>
          <a:blip r:embed="rId4"/>
          <a:stretch>
            <a:fillRect/>
          </a:stretch>
        </p:blipFill>
        <p:spPr>
          <a:xfrm>
            <a:off x="6631978" y="1120219"/>
            <a:ext cx="3041016" cy="312320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881D0DA-5344-414B-A6DB-B4A4DFF6EB9B}"/>
              </a:ext>
            </a:extLst>
          </p:cNvPr>
          <p:cNvPicPr>
            <a:picLocks noChangeAspect="1"/>
          </p:cNvPicPr>
          <p:nvPr/>
        </p:nvPicPr>
        <p:blipFill>
          <a:blip r:embed="rId5"/>
          <a:stretch>
            <a:fillRect/>
          </a:stretch>
        </p:blipFill>
        <p:spPr>
          <a:xfrm>
            <a:off x="8485861" y="1867397"/>
            <a:ext cx="3041016" cy="3123206"/>
          </a:xfrm>
          <a:prstGeom prst="rect">
            <a:avLst/>
          </a:prstGeom>
          <a:ln>
            <a:noFill/>
          </a:ln>
          <a:effectLst>
            <a:outerShdw blurRad="292100" dist="139700" dir="2700000" algn="tl" rotWithShape="0">
              <a:srgbClr val="333333">
                <a:alpha val="65000"/>
              </a:srgbClr>
            </a:outerShdw>
          </a:effectLst>
        </p:spPr>
      </p:pic>
      <p:sp>
        <p:nvSpPr>
          <p:cNvPr id="24" name="Title 3">
            <a:extLst>
              <a:ext uri="{FF2B5EF4-FFF2-40B4-BE49-F238E27FC236}">
                <a16:creationId xmlns:a16="http://schemas.microsoft.com/office/drawing/2014/main" id="{D1F3F754-EEBE-4D2E-A072-5F08D11A0088}"/>
              </a:ext>
            </a:extLst>
          </p:cNvPr>
          <p:cNvSpPr txBox="1">
            <a:spLocks/>
          </p:cNvSpPr>
          <p:nvPr/>
        </p:nvSpPr>
        <p:spPr>
          <a:xfrm>
            <a:off x="749934" y="2190059"/>
            <a:ext cx="4489578" cy="1439413"/>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Com um assistente de instalação simples e prático, em poucos cliques você terá tudo que você precisa para seu desenvolver seu primeiro programa em Java.</a:t>
            </a:r>
          </a:p>
        </p:txBody>
      </p:sp>
    </p:spTree>
    <p:extLst>
      <p:ext uri="{BB962C8B-B14F-4D97-AF65-F5344CB8AC3E}">
        <p14:creationId xmlns:p14="http://schemas.microsoft.com/office/powerpoint/2010/main" val="6600438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17" name="Title 3">
            <a:extLst>
              <a:ext uri="{FF2B5EF4-FFF2-40B4-BE49-F238E27FC236}">
                <a16:creationId xmlns:a16="http://schemas.microsoft.com/office/drawing/2014/main" id="{D05D1784-9951-4AAA-BDD5-B4A9C8E663F6}"/>
              </a:ext>
            </a:extLst>
          </p:cNvPr>
          <p:cNvSpPr txBox="1">
            <a:spLocks/>
          </p:cNvSpPr>
          <p:nvPr/>
        </p:nvSpPr>
        <p:spPr>
          <a:xfrm>
            <a:off x="741323" y="795476"/>
            <a:ext cx="5649952" cy="1248011"/>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err="1">
                <a:solidFill>
                  <a:srgbClr val="FF610B"/>
                </a:solidFill>
              </a:rPr>
              <a:t>IntelliJ</a:t>
            </a:r>
            <a:r>
              <a:rPr lang="pt-BR" sz="3500" dirty="0">
                <a:solidFill>
                  <a:srgbClr val="FF610B"/>
                </a:solidFill>
              </a:rPr>
              <a:t> chega para competir de igual para igual</a:t>
            </a:r>
            <a:endParaRPr lang="pt-BR" sz="3500" dirty="0">
              <a:solidFill>
                <a:srgbClr val="58585A"/>
              </a:solidFill>
            </a:endParaRPr>
          </a:p>
        </p:txBody>
      </p:sp>
      <p:sp>
        <p:nvSpPr>
          <p:cNvPr id="24" name="Title 3">
            <a:extLst>
              <a:ext uri="{FF2B5EF4-FFF2-40B4-BE49-F238E27FC236}">
                <a16:creationId xmlns:a16="http://schemas.microsoft.com/office/drawing/2014/main" id="{D1F3F754-EEBE-4D2E-A072-5F08D11A0088}"/>
              </a:ext>
            </a:extLst>
          </p:cNvPr>
          <p:cNvSpPr txBox="1">
            <a:spLocks/>
          </p:cNvSpPr>
          <p:nvPr/>
        </p:nvSpPr>
        <p:spPr>
          <a:xfrm>
            <a:off x="749934" y="2190059"/>
            <a:ext cx="4489578" cy="1439413"/>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Possuindo também um assistente de simples de instalação no clássico padrão “</a:t>
            </a:r>
            <a:r>
              <a:rPr lang="pt-BR" sz="2000" dirty="0" err="1"/>
              <a:t>next</a:t>
            </a:r>
            <a:r>
              <a:rPr lang="pt-BR" sz="2000" dirty="0"/>
              <a:t>, </a:t>
            </a:r>
            <a:r>
              <a:rPr lang="pt-BR" sz="2000" dirty="0" err="1"/>
              <a:t>next</a:t>
            </a:r>
            <a:r>
              <a:rPr lang="pt-BR" sz="2000" dirty="0"/>
              <a:t>, </a:t>
            </a:r>
            <a:r>
              <a:rPr lang="pt-BR" sz="2000" dirty="0" err="1"/>
              <a:t>finish</a:t>
            </a:r>
            <a:r>
              <a:rPr lang="pt-BR" sz="2000" dirty="0"/>
              <a:t>”, o </a:t>
            </a:r>
            <a:r>
              <a:rPr lang="pt-BR" sz="2000" dirty="0" err="1"/>
              <a:t>IntelliJ</a:t>
            </a:r>
            <a:r>
              <a:rPr lang="pt-BR" sz="2000" dirty="0"/>
              <a:t> chega para tentar desbancar o Eclipse em sua liderança isolada.</a:t>
            </a:r>
          </a:p>
        </p:txBody>
      </p:sp>
      <p:pic>
        <p:nvPicPr>
          <p:cNvPr id="4" name="Picture 3">
            <a:extLst>
              <a:ext uri="{FF2B5EF4-FFF2-40B4-BE49-F238E27FC236}">
                <a16:creationId xmlns:a16="http://schemas.microsoft.com/office/drawing/2014/main" id="{54F48242-9323-4D84-90F8-0AF4FEBAEE86}"/>
              </a:ext>
            </a:extLst>
          </p:cNvPr>
          <p:cNvPicPr>
            <a:picLocks noChangeAspect="1"/>
          </p:cNvPicPr>
          <p:nvPr/>
        </p:nvPicPr>
        <p:blipFill>
          <a:blip r:embed="rId4"/>
          <a:stretch>
            <a:fillRect/>
          </a:stretch>
        </p:blipFill>
        <p:spPr>
          <a:xfrm>
            <a:off x="6657975" y="1683475"/>
            <a:ext cx="2946476" cy="21456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4F895A5-2B1F-41F0-8585-47D3F84AD70C}"/>
              </a:ext>
            </a:extLst>
          </p:cNvPr>
          <p:cNvPicPr>
            <a:picLocks noChangeAspect="1"/>
          </p:cNvPicPr>
          <p:nvPr/>
        </p:nvPicPr>
        <p:blipFill>
          <a:blip r:embed="rId5"/>
          <a:stretch>
            <a:fillRect/>
          </a:stretch>
        </p:blipFill>
        <p:spPr>
          <a:xfrm>
            <a:off x="7602276" y="2282197"/>
            <a:ext cx="2946476" cy="214562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7A76B23-61AB-4ED4-8CC2-66FFF3E6E48C}"/>
              </a:ext>
            </a:extLst>
          </p:cNvPr>
          <p:cNvPicPr>
            <a:picLocks noChangeAspect="1"/>
          </p:cNvPicPr>
          <p:nvPr/>
        </p:nvPicPr>
        <p:blipFill>
          <a:blip r:embed="rId6"/>
          <a:stretch>
            <a:fillRect/>
          </a:stretch>
        </p:blipFill>
        <p:spPr>
          <a:xfrm>
            <a:off x="8464474" y="2855042"/>
            <a:ext cx="2946476" cy="21456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49195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
            <a:extLst>
              <a:ext uri="{FF2B5EF4-FFF2-40B4-BE49-F238E27FC236}">
                <a16:creationId xmlns:a16="http://schemas.microsoft.com/office/drawing/2014/main" id="{5223C526-9A82-5A47-912C-3578443201D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549"/>
          <a:stretch/>
        </p:blipFill>
        <p:spPr>
          <a:xfrm>
            <a:off x="0" y="-1"/>
            <a:ext cx="6492240" cy="6858000"/>
          </a:xfrm>
          <a:prstGeom prst="rect">
            <a:avLst/>
          </a:prstGeom>
        </p:spPr>
      </p:pic>
      <p:sp>
        <p:nvSpPr>
          <p:cNvPr id="36" name="Title 3">
            <a:extLst>
              <a:ext uri="{FF2B5EF4-FFF2-40B4-BE49-F238E27FC236}">
                <a16:creationId xmlns:a16="http://schemas.microsoft.com/office/drawing/2014/main" id="{3C0D8445-A84F-8E47-9DF4-F28BCDC543A2}"/>
              </a:ext>
            </a:extLst>
          </p:cNvPr>
          <p:cNvSpPr txBox="1">
            <a:spLocks/>
          </p:cNvSpPr>
          <p:nvPr/>
        </p:nvSpPr>
        <p:spPr>
          <a:xfrm>
            <a:off x="243192" y="210141"/>
            <a:ext cx="4542168" cy="338499"/>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1500" dirty="0">
                <a:solidFill>
                  <a:srgbClr val="FF610B"/>
                </a:solidFill>
              </a:rPr>
              <a:t>Antes de continuar</a:t>
            </a:r>
            <a:endParaRPr lang="pt-BR" sz="1500" dirty="0">
              <a:solidFill>
                <a:srgbClr val="58585A"/>
              </a:solidFill>
            </a:endParaRPr>
          </a:p>
        </p:txBody>
      </p:sp>
      <p:sp>
        <p:nvSpPr>
          <p:cNvPr id="37" name="Title 3">
            <a:extLst>
              <a:ext uri="{FF2B5EF4-FFF2-40B4-BE49-F238E27FC236}">
                <a16:creationId xmlns:a16="http://schemas.microsoft.com/office/drawing/2014/main" id="{3C0D8445-A84F-8E47-9DF4-F28BCDC543A2}"/>
              </a:ext>
            </a:extLst>
          </p:cNvPr>
          <p:cNvSpPr txBox="1">
            <a:spLocks/>
          </p:cNvSpPr>
          <p:nvPr/>
        </p:nvSpPr>
        <p:spPr>
          <a:xfrm>
            <a:off x="6681716" y="1984734"/>
            <a:ext cx="5033588" cy="71354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Preciso instalar o </a:t>
            </a:r>
            <a:r>
              <a:rPr lang="pt-BR" sz="3500" dirty="0" err="1">
                <a:solidFill>
                  <a:srgbClr val="FF610B"/>
                </a:solidFill>
              </a:rPr>
              <a:t>Maven</a:t>
            </a:r>
            <a:r>
              <a:rPr lang="pt-BR" sz="3500" dirty="0">
                <a:solidFill>
                  <a:srgbClr val="FF610B"/>
                </a:solidFill>
              </a:rPr>
              <a:t>?</a:t>
            </a:r>
            <a:endParaRPr lang="pt-BR" sz="3500" dirty="0">
              <a:solidFill>
                <a:srgbClr val="58585A"/>
              </a:solidFill>
            </a:endParaRPr>
          </a:p>
        </p:txBody>
      </p:sp>
      <p:sp>
        <p:nvSpPr>
          <p:cNvPr id="14" name="Title 3">
            <a:extLst>
              <a:ext uri="{FF2B5EF4-FFF2-40B4-BE49-F238E27FC236}">
                <a16:creationId xmlns:a16="http://schemas.microsoft.com/office/drawing/2014/main" id="{3C0D8445-A84F-8E47-9DF4-F28BCDC543A2}"/>
              </a:ext>
            </a:extLst>
          </p:cNvPr>
          <p:cNvSpPr txBox="1">
            <a:spLocks/>
          </p:cNvSpPr>
          <p:nvPr/>
        </p:nvSpPr>
        <p:spPr>
          <a:xfrm>
            <a:off x="6681716" y="4598243"/>
            <a:ext cx="5300734" cy="285020"/>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ctr"/>
            <a:r>
              <a:rPr lang="pt-BR" sz="1800" i="1" dirty="0">
                <a:hlinkClick r:id="rId3"/>
              </a:rPr>
              <a:t>https://maven.apache.org/download.cgi</a:t>
            </a:r>
            <a:endParaRPr lang="pt-BR" sz="1800" i="1" dirty="0"/>
          </a:p>
        </p:txBody>
      </p:sp>
      <p:pic>
        <p:nvPicPr>
          <p:cNvPr id="9218" name="Picture 2" descr="Resultado de imagem para mav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966" y="1774483"/>
            <a:ext cx="4466394" cy="1134046"/>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m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12" name="Title 3">
            <a:extLst>
              <a:ext uri="{FF2B5EF4-FFF2-40B4-BE49-F238E27FC236}">
                <a16:creationId xmlns:a16="http://schemas.microsoft.com/office/drawing/2014/main" id="{3C0D8445-A84F-8E47-9DF4-F28BCDC543A2}"/>
              </a:ext>
            </a:extLst>
          </p:cNvPr>
          <p:cNvSpPr txBox="1">
            <a:spLocks/>
          </p:cNvSpPr>
          <p:nvPr/>
        </p:nvSpPr>
        <p:spPr>
          <a:xfrm>
            <a:off x="278130" y="3111454"/>
            <a:ext cx="4548065" cy="1771809"/>
          </a:xfrm>
          <a:prstGeom prst="rect">
            <a:avLst/>
          </a:prstGeom>
        </p:spPr>
        <p:txBody>
          <a:bodyPr numCol="1"/>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400" b="1" i="1" dirty="0">
                <a:solidFill>
                  <a:srgbClr val="58585A"/>
                </a:solidFill>
              </a:rPr>
              <a:t>Apache </a:t>
            </a:r>
            <a:r>
              <a:rPr lang="pt-BR" sz="2400" b="1" i="1" dirty="0" err="1">
                <a:solidFill>
                  <a:srgbClr val="58585A"/>
                </a:solidFill>
              </a:rPr>
              <a:t>Maven</a:t>
            </a:r>
            <a:r>
              <a:rPr lang="pt-BR" sz="2400" b="1" i="1" dirty="0">
                <a:solidFill>
                  <a:srgbClr val="58585A"/>
                </a:solidFill>
              </a:rPr>
              <a:t>, ou </a:t>
            </a:r>
            <a:r>
              <a:rPr lang="pt-BR" sz="2400" b="1" i="1" dirty="0" err="1">
                <a:solidFill>
                  <a:srgbClr val="58585A"/>
                </a:solidFill>
              </a:rPr>
              <a:t>Maven</a:t>
            </a:r>
            <a:r>
              <a:rPr lang="pt-BR" sz="2400" b="1" i="1" dirty="0">
                <a:solidFill>
                  <a:srgbClr val="58585A"/>
                </a:solidFill>
              </a:rPr>
              <a:t>, é uma ferramenta de automação de compilação e gerenciamento de dependências.</a:t>
            </a:r>
          </a:p>
        </p:txBody>
      </p:sp>
      <p:sp>
        <p:nvSpPr>
          <p:cNvPr id="13" name="Title 3">
            <a:extLst>
              <a:ext uri="{FF2B5EF4-FFF2-40B4-BE49-F238E27FC236}">
                <a16:creationId xmlns:a16="http://schemas.microsoft.com/office/drawing/2014/main" id="{3C0D8445-A84F-8E47-9DF4-F28BCDC543A2}"/>
              </a:ext>
            </a:extLst>
          </p:cNvPr>
          <p:cNvSpPr txBox="1">
            <a:spLocks/>
          </p:cNvSpPr>
          <p:nvPr/>
        </p:nvSpPr>
        <p:spPr>
          <a:xfrm>
            <a:off x="6681716" y="2650725"/>
            <a:ext cx="5141017" cy="921458"/>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1800" i="1" dirty="0">
                <a:solidFill>
                  <a:srgbClr val="58585A"/>
                </a:solidFill>
              </a:rPr>
              <a:t>Se for usar IDE para desenvolvimento não é necessário instalar, pois as </a:t>
            </a:r>
            <a:r>
              <a:rPr lang="pt-BR" sz="1800" i="1" dirty="0" err="1">
                <a:solidFill>
                  <a:srgbClr val="58585A"/>
                </a:solidFill>
              </a:rPr>
              <a:t>IDEs</a:t>
            </a:r>
            <a:r>
              <a:rPr lang="pt-BR" sz="1800" i="1" dirty="0">
                <a:solidFill>
                  <a:srgbClr val="58585A"/>
                </a:solidFill>
              </a:rPr>
              <a:t> já vem com as bibliotecas do </a:t>
            </a:r>
            <a:r>
              <a:rPr lang="pt-BR" sz="1800" i="1" dirty="0" err="1">
                <a:solidFill>
                  <a:srgbClr val="58585A"/>
                </a:solidFill>
              </a:rPr>
              <a:t>Maven</a:t>
            </a:r>
            <a:r>
              <a:rPr lang="pt-BR" sz="1800" i="1" dirty="0">
                <a:solidFill>
                  <a:srgbClr val="58585A"/>
                </a:solidFill>
              </a:rPr>
              <a:t> por padrão.</a:t>
            </a:r>
          </a:p>
        </p:txBody>
      </p:sp>
    </p:spTree>
    <p:extLst>
      <p:ext uri="{BB962C8B-B14F-4D97-AF65-F5344CB8AC3E}">
        <p14:creationId xmlns:p14="http://schemas.microsoft.com/office/powerpoint/2010/main" val="36044019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7"/>
            <a:ext cx="6705957" cy="53470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Dependências? Como assim?</a:t>
            </a:r>
            <a:endParaRPr lang="pt-BR" sz="3500" dirty="0">
              <a:solidFill>
                <a:srgbClr val="58585A"/>
              </a:solidFill>
            </a:endParaRP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8" name="Title 3">
            <a:extLst>
              <a:ext uri="{FF2B5EF4-FFF2-40B4-BE49-F238E27FC236}">
                <a16:creationId xmlns:a16="http://schemas.microsoft.com/office/drawing/2014/main" id="{00F448AF-849F-4102-AFBF-94234ED2F2D1}"/>
              </a:ext>
            </a:extLst>
          </p:cNvPr>
          <p:cNvSpPr txBox="1">
            <a:spLocks/>
          </p:cNvSpPr>
          <p:nvPr/>
        </p:nvSpPr>
        <p:spPr>
          <a:xfrm>
            <a:off x="749934" y="1729819"/>
            <a:ext cx="6400795" cy="1093082"/>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b="1" dirty="0"/>
              <a:t>JAR</a:t>
            </a:r>
            <a:r>
              <a:rPr lang="pt-BR" sz="2000" dirty="0"/>
              <a:t> (Java </a:t>
            </a:r>
            <a:r>
              <a:rPr lang="pt-BR" sz="2000" dirty="0" err="1"/>
              <a:t>ARchive</a:t>
            </a:r>
            <a:r>
              <a:rPr lang="pt-BR" sz="2000" dirty="0"/>
              <a:t>) é um arquivo compactado usado para distribuir um conjunto de classes Java, um aplicativo </a:t>
            </a:r>
            <a:r>
              <a:rPr lang="pt-BR" sz="2000" dirty="0" err="1"/>
              <a:t>java</a:t>
            </a:r>
            <a:r>
              <a:rPr lang="pt-BR" sz="2000" dirty="0"/>
              <a:t>, ou outros itens como imagens, </a:t>
            </a:r>
            <a:r>
              <a:rPr lang="pt-BR" sz="2000" dirty="0" err="1"/>
              <a:t>XMLs</a:t>
            </a:r>
            <a:r>
              <a:rPr lang="pt-BR" sz="2000" dirty="0"/>
              <a:t>, entre outros.</a:t>
            </a:r>
          </a:p>
        </p:txBody>
      </p:sp>
      <p:sp>
        <p:nvSpPr>
          <p:cNvPr id="13" name="Title 3">
            <a:extLst>
              <a:ext uri="{FF2B5EF4-FFF2-40B4-BE49-F238E27FC236}">
                <a16:creationId xmlns:a16="http://schemas.microsoft.com/office/drawing/2014/main" id="{57FB95C6-04A5-4EAA-A644-1CFAD6680697}"/>
              </a:ext>
            </a:extLst>
          </p:cNvPr>
          <p:cNvSpPr txBox="1">
            <a:spLocks/>
          </p:cNvSpPr>
          <p:nvPr/>
        </p:nvSpPr>
        <p:spPr>
          <a:xfrm>
            <a:off x="1993978" y="3109032"/>
            <a:ext cx="5789724" cy="1378242"/>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1800" i="1" dirty="0">
                <a:solidFill>
                  <a:srgbClr val="58585A"/>
                </a:solidFill>
              </a:rPr>
              <a:t>As bibliotecas em Java são distribuídas nesse formato e é aí que entra o </a:t>
            </a:r>
            <a:r>
              <a:rPr lang="pt-BR" sz="1800" i="1" dirty="0" err="1">
                <a:solidFill>
                  <a:srgbClr val="58585A"/>
                </a:solidFill>
              </a:rPr>
              <a:t>Maven</a:t>
            </a:r>
            <a:r>
              <a:rPr lang="pt-BR" sz="1800" i="1" dirty="0">
                <a:solidFill>
                  <a:srgbClr val="58585A"/>
                </a:solidFill>
              </a:rPr>
              <a:t>, pois um programa pode possuir dezenas, senão centenas de bibliotecas.</a:t>
            </a:r>
          </a:p>
          <a:p>
            <a:r>
              <a:rPr lang="pt-BR" sz="1800" i="1" dirty="0">
                <a:solidFill>
                  <a:srgbClr val="58585A"/>
                </a:solidFill>
              </a:rPr>
              <a:t>Antes do </a:t>
            </a:r>
            <a:r>
              <a:rPr lang="pt-BR" sz="1800" i="1" dirty="0" err="1">
                <a:solidFill>
                  <a:srgbClr val="58585A"/>
                </a:solidFill>
              </a:rPr>
              <a:t>Maven</a:t>
            </a:r>
            <a:r>
              <a:rPr lang="pt-BR" sz="1800" i="1" dirty="0">
                <a:solidFill>
                  <a:srgbClr val="58585A"/>
                </a:solidFill>
              </a:rPr>
              <a:t>, tínhamos que fazer esse gerenciamento de forma manual.</a:t>
            </a:r>
          </a:p>
        </p:txBody>
      </p:sp>
      <p:cxnSp>
        <p:nvCxnSpPr>
          <p:cNvPr id="14" name="Conector reto 18">
            <a:extLst>
              <a:ext uri="{FF2B5EF4-FFF2-40B4-BE49-F238E27FC236}">
                <a16:creationId xmlns:a16="http://schemas.microsoft.com/office/drawing/2014/main" id="{1497F129-A6EB-4F70-8248-F64A0A1B1F92}"/>
              </a:ext>
            </a:extLst>
          </p:cNvPr>
          <p:cNvCxnSpPr>
            <a:cxnSpLocks/>
          </p:cNvCxnSpPr>
          <p:nvPr/>
        </p:nvCxnSpPr>
        <p:spPr>
          <a:xfrm>
            <a:off x="1956023" y="3109032"/>
            <a:ext cx="0" cy="1378242"/>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0FF89EB-0277-4928-A285-17E7698D6DFD}"/>
              </a:ext>
            </a:extLst>
          </p:cNvPr>
          <p:cNvSpPr/>
          <p:nvPr/>
        </p:nvSpPr>
        <p:spPr>
          <a:xfrm>
            <a:off x="7783702" y="6422710"/>
            <a:ext cx="4408298" cy="307777"/>
          </a:xfrm>
          <a:prstGeom prst="rect">
            <a:avLst/>
          </a:prstGeom>
        </p:spPr>
        <p:txBody>
          <a:bodyPr wrap="square">
            <a:spAutoFit/>
          </a:bodyPr>
          <a:lstStyle/>
          <a:p>
            <a:r>
              <a:rPr lang="pt-BR" sz="1400" dirty="0">
                <a:solidFill>
                  <a:schemeClr val="bg1"/>
                </a:solidFill>
              </a:rPr>
              <a:t>Fonte: https://en.wikipedia.org/wiki/JAR_(</a:t>
            </a:r>
            <a:r>
              <a:rPr lang="pt-BR" sz="1400" dirty="0" err="1">
                <a:solidFill>
                  <a:schemeClr val="bg1"/>
                </a:solidFill>
              </a:rPr>
              <a:t>file_format</a:t>
            </a:r>
            <a:r>
              <a:rPr lang="pt-BR" sz="1400" dirty="0">
                <a:solidFill>
                  <a:schemeClr val="bg1"/>
                </a:solidFill>
              </a:rPr>
              <a:t>)</a:t>
            </a:r>
          </a:p>
        </p:txBody>
      </p:sp>
      <p:pic>
        <p:nvPicPr>
          <p:cNvPr id="6146" name="Picture 2" descr="KDE JAR file icon">
            <a:extLst>
              <a:ext uri="{FF2B5EF4-FFF2-40B4-BE49-F238E27FC236}">
                <a16:creationId xmlns:a16="http://schemas.microsoft.com/office/drawing/2014/main" id="{18FEB9E5-41B8-4E77-90C3-BDA47BB04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9254" y="1951747"/>
            <a:ext cx="2314571" cy="231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7009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9934" y="1105813"/>
            <a:ext cx="5459452" cy="1248011"/>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Gerenciando dependências com o Apache </a:t>
            </a:r>
            <a:r>
              <a:rPr lang="pt-BR" sz="3500" dirty="0" err="1">
                <a:solidFill>
                  <a:srgbClr val="FF610B"/>
                </a:solidFill>
              </a:rPr>
              <a:t>Maven</a:t>
            </a:r>
            <a:endParaRPr lang="pt-BR" sz="3500" dirty="0">
              <a:solidFill>
                <a:srgbClr val="58585A"/>
              </a:solidFill>
            </a:endParaRP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pic>
        <p:nvPicPr>
          <p:cNvPr id="12" name="Picture 2" descr="Resultado de imagem para maven">
            <a:extLst>
              <a:ext uri="{FF2B5EF4-FFF2-40B4-BE49-F238E27FC236}">
                <a16:creationId xmlns:a16="http://schemas.microsoft.com/office/drawing/2014/main" id="{3B54FDEE-688E-40E3-840A-051736191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055" y="474066"/>
            <a:ext cx="4466394" cy="113404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3">
            <a:extLst>
              <a:ext uri="{FF2B5EF4-FFF2-40B4-BE49-F238E27FC236}">
                <a16:creationId xmlns:a16="http://schemas.microsoft.com/office/drawing/2014/main" id="{4ACA87B8-B1E1-4EE7-97B7-3191EACBECD6}"/>
              </a:ext>
            </a:extLst>
          </p:cNvPr>
          <p:cNvSpPr txBox="1">
            <a:spLocks/>
          </p:cNvSpPr>
          <p:nvPr/>
        </p:nvSpPr>
        <p:spPr>
          <a:xfrm>
            <a:off x="1382902" y="2648440"/>
            <a:ext cx="4489578" cy="1439413"/>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Utilizando um arquivo </a:t>
            </a:r>
            <a:r>
              <a:rPr lang="pt-BR" sz="2000" dirty="0" err="1"/>
              <a:t>xml</a:t>
            </a:r>
            <a:r>
              <a:rPr lang="pt-BR" sz="2000" dirty="0"/>
              <a:t> chamado por padrão de [pom.xml], colocamos as dependências principais do nosso projeto, e o </a:t>
            </a:r>
            <a:r>
              <a:rPr lang="pt-BR" sz="2000" dirty="0" err="1"/>
              <a:t>Maven</a:t>
            </a:r>
            <a:r>
              <a:rPr lang="pt-BR" sz="2000" dirty="0"/>
              <a:t> se responsabiliza em buscar todas sub dependências.</a:t>
            </a:r>
          </a:p>
        </p:txBody>
      </p:sp>
      <p:pic>
        <p:nvPicPr>
          <p:cNvPr id="3" name="Picture 2">
            <a:extLst>
              <a:ext uri="{FF2B5EF4-FFF2-40B4-BE49-F238E27FC236}">
                <a16:creationId xmlns:a16="http://schemas.microsoft.com/office/drawing/2014/main" id="{E885F166-8CA2-4D05-9F97-98A41A2791CA}"/>
              </a:ext>
            </a:extLst>
          </p:cNvPr>
          <p:cNvPicPr>
            <a:picLocks noChangeAspect="1"/>
          </p:cNvPicPr>
          <p:nvPr/>
        </p:nvPicPr>
        <p:blipFill>
          <a:blip r:embed="rId5"/>
          <a:stretch>
            <a:fillRect/>
          </a:stretch>
        </p:blipFill>
        <p:spPr>
          <a:xfrm>
            <a:off x="7510315" y="1761182"/>
            <a:ext cx="3787873" cy="3366999"/>
          </a:xfrm>
          <a:prstGeom prst="rect">
            <a:avLst/>
          </a:prstGeom>
        </p:spPr>
      </p:pic>
    </p:spTree>
    <p:extLst>
      <p:ext uri="{BB962C8B-B14F-4D97-AF65-F5344CB8AC3E}">
        <p14:creationId xmlns:p14="http://schemas.microsoft.com/office/powerpoint/2010/main" val="6138594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m para black people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l="11704" r="34747"/>
          <a:stretch/>
        </p:blipFill>
        <p:spPr bwMode="auto">
          <a:xfrm>
            <a:off x="6675120" y="-1"/>
            <a:ext cx="5527040" cy="6876853"/>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m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37" name="Title 3">
            <a:extLst>
              <a:ext uri="{FF2B5EF4-FFF2-40B4-BE49-F238E27FC236}">
                <a16:creationId xmlns:a16="http://schemas.microsoft.com/office/drawing/2014/main" id="{3C0D8445-A84F-8E47-9DF4-F28BCDC543A2}"/>
              </a:ext>
            </a:extLst>
          </p:cNvPr>
          <p:cNvSpPr txBox="1">
            <a:spLocks/>
          </p:cNvSpPr>
          <p:nvPr/>
        </p:nvSpPr>
        <p:spPr>
          <a:xfrm>
            <a:off x="243189" y="727173"/>
            <a:ext cx="5986151" cy="2123189"/>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Também no estilo “</a:t>
            </a:r>
            <a:r>
              <a:rPr lang="pt-BR" sz="3500" dirty="0" err="1">
                <a:solidFill>
                  <a:srgbClr val="FF610B"/>
                </a:solidFill>
              </a:rPr>
              <a:t>next</a:t>
            </a:r>
            <a:r>
              <a:rPr lang="pt-BR" sz="3500" dirty="0">
                <a:solidFill>
                  <a:srgbClr val="FF610B"/>
                </a:solidFill>
              </a:rPr>
              <a:t>, </a:t>
            </a:r>
            <a:r>
              <a:rPr lang="pt-BR" sz="3500" dirty="0" err="1">
                <a:solidFill>
                  <a:srgbClr val="FF610B"/>
                </a:solidFill>
              </a:rPr>
              <a:t>next</a:t>
            </a:r>
            <a:r>
              <a:rPr lang="pt-BR" sz="3500" dirty="0">
                <a:solidFill>
                  <a:srgbClr val="FF610B"/>
                </a:solidFill>
              </a:rPr>
              <a:t>, </a:t>
            </a:r>
            <a:r>
              <a:rPr lang="pt-BR" sz="3500" dirty="0" err="1">
                <a:solidFill>
                  <a:srgbClr val="FF610B"/>
                </a:solidFill>
              </a:rPr>
              <a:t>finish</a:t>
            </a:r>
            <a:r>
              <a:rPr lang="pt-BR" sz="3500" dirty="0">
                <a:solidFill>
                  <a:srgbClr val="FF610B"/>
                </a:solidFill>
              </a:rPr>
              <a:t>” a Microsoft disponibiliza versão do VS </a:t>
            </a:r>
            <a:r>
              <a:rPr lang="pt-BR" sz="3500" dirty="0" err="1">
                <a:solidFill>
                  <a:srgbClr val="FF610B"/>
                </a:solidFill>
              </a:rPr>
              <a:t>Code</a:t>
            </a:r>
            <a:r>
              <a:rPr lang="pt-BR" sz="3500" dirty="0">
                <a:solidFill>
                  <a:srgbClr val="FF610B"/>
                </a:solidFill>
              </a:rPr>
              <a:t> para Java pronto para usar</a:t>
            </a:r>
            <a:endParaRPr lang="pt-BR" sz="3500" dirty="0">
              <a:solidFill>
                <a:srgbClr val="58585A"/>
              </a:solidFill>
            </a:endParaRPr>
          </a:p>
        </p:txBody>
      </p:sp>
      <p:pic>
        <p:nvPicPr>
          <p:cNvPr id="15" name="Picture 6">
            <a:extLst>
              <a:ext uri="{FF2B5EF4-FFF2-40B4-BE49-F238E27FC236}">
                <a16:creationId xmlns:a16="http://schemas.microsoft.com/office/drawing/2014/main" id="{4DCEB482-CB6F-9443-B65C-344097BAE94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9720" t="104"/>
          <a:stretch/>
        </p:blipFill>
        <p:spPr>
          <a:xfrm>
            <a:off x="6675119" y="-2"/>
            <a:ext cx="1820193" cy="6876853"/>
          </a:xfrm>
          <a:prstGeom prst="rect">
            <a:avLst/>
          </a:prstGeom>
        </p:spPr>
      </p:pic>
      <p:sp>
        <p:nvSpPr>
          <p:cNvPr id="14" name="Title 3">
            <a:extLst>
              <a:ext uri="{FF2B5EF4-FFF2-40B4-BE49-F238E27FC236}">
                <a16:creationId xmlns:a16="http://schemas.microsoft.com/office/drawing/2014/main" id="{3C0D8445-A84F-8E47-9DF4-F28BCDC543A2}"/>
              </a:ext>
            </a:extLst>
          </p:cNvPr>
          <p:cNvSpPr txBox="1">
            <a:spLocks/>
          </p:cNvSpPr>
          <p:nvPr/>
        </p:nvSpPr>
        <p:spPr>
          <a:xfrm>
            <a:off x="1382902" y="6449286"/>
            <a:ext cx="5376038" cy="258736"/>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r>
              <a:rPr lang="pt-BR" sz="1200" i="1" dirty="0"/>
              <a:t>https://code.visualstudio.com/docs/languages/java</a:t>
            </a:r>
          </a:p>
        </p:txBody>
      </p:sp>
      <p:sp>
        <p:nvSpPr>
          <p:cNvPr id="17" name="Title 3">
            <a:extLst>
              <a:ext uri="{FF2B5EF4-FFF2-40B4-BE49-F238E27FC236}">
                <a16:creationId xmlns:a16="http://schemas.microsoft.com/office/drawing/2014/main" id="{3C0D8445-A84F-8E47-9DF4-F28BCDC543A2}"/>
              </a:ext>
            </a:extLst>
          </p:cNvPr>
          <p:cNvSpPr txBox="1">
            <a:spLocks/>
          </p:cNvSpPr>
          <p:nvPr/>
        </p:nvSpPr>
        <p:spPr>
          <a:xfrm>
            <a:off x="462223" y="3428999"/>
            <a:ext cx="5633770" cy="2123189"/>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1800" i="1" dirty="0">
                <a:solidFill>
                  <a:srgbClr val="58585A"/>
                </a:solidFill>
              </a:rPr>
              <a:t>Havendo suporte para Java desde suas versões iniciais, para utilizá-la era necessário a instalação de diversos plugins.</a:t>
            </a:r>
          </a:p>
          <a:p>
            <a:r>
              <a:rPr lang="pt-BR" sz="1800" i="1" dirty="0">
                <a:solidFill>
                  <a:srgbClr val="58585A"/>
                </a:solidFill>
              </a:rPr>
              <a:t>Em meados de 2019, a Microsoft disponibilizou um pacote chamado </a:t>
            </a:r>
            <a:r>
              <a:rPr lang="pt-BR" sz="1800" b="1" i="1" dirty="0">
                <a:solidFill>
                  <a:srgbClr val="58585A"/>
                </a:solidFill>
              </a:rPr>
              <a:t>Visual Studio </a:t>
            </a:r>
            <a:r>
              <a:rPr lang="pt-BR" sz="1800" b="1" i="1" dirty="0" err="1">
                <a:solidFill>
                  <a:srgbClr val="58585A"/>
                </a:solidFill>
              </a:rPr>
              <a:t>Code</a:t>
            </a:r>
            <a:r>
              <a:rPr lang="pt-BR" sz="1800" b="1" i="1" dirty="0">
                <a:solidFill>
                  <a:srgbClr val="58585A"/>
                </a:solidFill>
              </a:rPr>
              <a:t> for Java </a:t>
            </a:r>
            <a:r>
              <a:rPr lang="pt-BR" sz="1800" b="1" i="1" dirty="0" err="1">
                <a:solidFill>
                  <a:srgbClr val="58585A"/>
                </a:solidFill>
              </a:rPr>
              <a:t>developers</a:t>
            </a:r>
            <a:r>
              <a:rPr lang="pt-BR" sz="1800" i="1" dirty="0">
                <a:solidFill>
                  <a:srgbClr val="58585A"/>
                </a:solidFill>
              </a:rPr>
              <a:t> onde sem trabalho algum, com um simples “</a:t>
            </a:r>
            <a:r>
              <a:rPr lang="pt-BR" sz="1800" i="1" dirty="0" err="1">
                <a:solidFill>
                  <a:srgbClr val="58585A"/>
                </a:solidFill>
              </a:rPr>
              <a:t>next</a:t>
            </a:r>
            <a:r>
              <a:rPr lang="pt-BR" sz="1800" i="1" dirty="0">
                <a:solidFill>
                  <a:srgbClr val="58585A"/>
                </a:solidFill>
              </a:rPr>
              <a:t>, </a:t>
            </a:r>
            <a:r>
              <a:rPr lang="pt-BR" sz="1800" i="1" dirty="0" err="1">
                <a:solidFill>
                  <a:srgbClr val="58585A"/>
                </a:solidFill>
              </a:rPr>
              <a:t>next</a:t>
            </a:r>
            <a:r>
              <a:rPr lang="pt-BR" sz="1800" i="1" dirty="0">
                <a:solidFill>
                  <a:srgbClr val="58585A"/>
                </a:solidFill>
              </a:rPr>
              <a:t>, </a:t>
            </a:r>
            <a:r>
              <a:rPr lang="pt-BR" sz="1800" i="1" dirty="0" err="1">
                <a:solidFill>
                  <a:srgbClr val="58585A"/>
                </a:solidFill>
              </a:rPr>
              <a:t>finish</a:t>
            </a:r>
            <a:r>
              <a:rPr lang="pt-BR" sz="1800" i="1" dirty="0">
                <a:solidFill>
                  <a:srgbClr val="58585A"/>
                </a:solidFill>
              </a:rPr>
              <a:t>”, você terá uma IDE leve, simples e rápida, pronta para o desenvolvimento.</a:t>
            </a:r>
          </a:p>
        </p:txBody>
      </p:sp>
      <p:cxnSp>
        <p:nvCxnSpPr>
          <p:cNvPr id="19" name="Conector reto 18"/>
          <p:cNvCxnSpPr>
            <a:cxnSpLocks/>
          </p:cNvCxnSpPr>
          <p:nvPr/>
        </p:nvCxnSpPr>
        <p:spPr>
          <a:xfrm>
            <a:off x="381201" y="3293608"/>
            <a:ext cx="0" cy="238329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2" descr="Resultado de imagem para java logo">
            <a:extLst>
              <a:ext uri="{FF2B5EF4-FFF2-40B4-BE49-F238E27FC236}">
                <a16:creationId xmlns:a16="http://schemas.microsoft.com/office/drawing/2014/main" id="{CA088653-E0E7-4186-9975-E1314621EE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5181" y="5251035"/>
            <a:ext cx="881625" cy="1168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5897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Resultado de imagem para workspace"/>
          <p:cNvPicPr>
            <a:picLocks noChangeAspect="1" noChangeArrowheads="1"/>
          </p:cNvPicPr>
          <p:nvPr/>
        </p:nvPicPr>
        <p:blipFill rotWithShape="1">
          <a:blip r:embed="rId2">
            <a:extLst>
              <a:ext uri="{28A0092B-C50C-407E-A947-70E740481C1C}">
                <a14:useLocalDpi xmlns:a14="http://schemas.microsoft.com/office/drawing/2010/main" val="0"/>
              </a:ext>
            </a:extLst>
          </a:blip>
          <a:srcRect r="41041"/>
          <a:stretch/>
        </p:blipFill>
        <p:spPr bwMode="auto">
          <a:xfrm flipH="1">
            <a:off x="6675118" y="0"/>
            <a:ext cx="5516882" cy="6876851"/>
          </a:xfrm>
          <a:prstGeom prst="rect">
            <a:avLst/>
          </a:prstGeom>
          <a:noFill/>
          <a:extLst>
            <a:ext uri="{909E8E84-426E-40DD-AFC4-6F175D3DCCD1}">
              <a14:hiddenFill xmlns:a14="http://schemas.microsoft.com/office/drawing/2010/main">
                <a:solidFill>
                  <a:srgbClr val="FFFFFF"/>
                </a:solidFill>
              </a14:hiddenFill>
            </a:ext>
          </a:extLst>
        </p:spPr>
      </p:pic>
      <p:pic>
        <p:nvPicPr>
          <p:cNvPr id="31" name="Imagem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36" name="Title 3">
            <a:extLst>
              <a:ext uri="{FF2B5EF4-FFF2-40B4-BE49-F238E27FC236}">
                <a16:creationId xmlns:a16="http://schemas.microsoft.com/office/drawing/2014/main" id="{3C0D8445-A84F-8E47-9DF4-F28BCDC543A2}"/>
              </a:ext>
            </a:extLst>
          </p:cNvPr>
          <p:cNvSpPr txBox="1">
            <a:spLocks/>
          </p:cNvSpPr>
          <p:nvPr/>
        </p:nvSpPr>
        <p:spPr>
          <a:xfrm>
            <a:off x="243192" y="210141"/>
            <a:ext cx="4542168" cy="338499"/>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1500" dirty="0">
                <a:solidFill>
                  <a:srgbClr val="FF610B"/>
                </a:solidFill>
              </a:rPr>
              <a:t>Veja com é Simples</a:t>
            </a:r>
            <a:endParaRPr lang="pt-BR" sz="1500" dirty="0">
              <a:solidFill>
                <a:srgbClr val="58585A"/>
              </a:solidFill>
            </a:endParaRPr>
          </a:p>
        </p:txBody>
      </p:sp>
      <p:sp>
        <p:nvSpPr>
          <p:cNvPr id="37" name="Title 3">
            <a:extLst>
              <a:ext uri="{FF2B5EF4-FFF2-40B4-BE49-F238E27FC236}">
                <a16:creationId xmlns:a16="http://schemas.microsoft.com/office/drawing/2014/main" id="{3C0D8445-A84F-8E47-9DF4-F28BCDC543A2}"/>
              </a:ext>
            </a:extLst>
          </p:cNvPr>
          <p:cNvSpPr txBox="1">
            <a:spLocks/>
          </p:cNvSpPr>
          <p:nvPr/>
        </p:nvSpPr>
        <p:spPr>
          <a:xfrm>
            <a:off x="243191" y="727174"/>
            <a:ext cx="5516882" cy="1151210"/>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Baixe o Visual Studio </a:t>
            </a:r>
            <a:r>
              <a:rPr lang="pt-BR" sz="3500" dirty="0" err="1">
                <a:solidFill>
                  <a:srgbClr val="FF610B"/>
                </a:solidFill>
              </a:rPr>
              <a:t>Code</a:t>
            </a:r>
            <a:r>
              <a:rPr lang="pt-BR" sz="3500" dirty="0">
                <a:solidFill>
                  <a:srgbClr val="FF610B"/>
                </a:solidFill>
              </a:rPr>
              <a:t> for Java </a:t>
            </a:r>
            <a:r>
              <a:rPr lang="pt-BR" sz="3500" dirty="0" err="1">
                <a:solidFill>
                  <a:srgbClr val="FF610B"/>
                </a:solidFill>
              </a:rPr>
              <a:t>developers</a:t>
            </a:r>
            <a:r>
              <a:rPr lang="pt-BR" sz="3500" dirty="0">
                <a:solidFill>
                  <a:srgbClr val="FF610B"/>
                </a:solidFill>
              </a:rPr>
              <a:t> </a:t>
            </a:r>
            <a:endParaRPr lang="pt-BR" sz="3500" dirty="0">
              <a:solidFill>
                <a:srgbClr val="58585A"/>
              </a:solidFill>
            </a:endParaRPr>
          </a:p>
        </p:txBody>
      </p:sp>
      <p:pic>
        <p:nvPicPr>
          <p:cNvPr id="15" name="Picture 6">
            <a:extLst>
              <a:ext uri="{FF2B5EF4-FFF2-40B4-BE49-F238E27FC236}">
                <a16:creationId xmlns:a16="http://schemas.microsoft.com/office/drawing/2014/main" id="{4DCEB482-CB6F-9443-B65C-344097BAE94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9720" t="104"/>
          <a:stretch/>
        </p:blipFill>
        <p:spPr>
          <a:xfrm>
            <a:off x="6675119" y="-2"/>
            <a:ext cx="1820193" cy="6876853"/>
          </a:xfrm>
          <a:prstGeom prst="rect">
            <a:avLst/>
          </a:prstGeom>
        </p:spPr>
      </p:pic>
      <p:sp>
        <p:nvSpPr>
          <p:cNvPr id="14" name="Title 3">
            <a:extLst>
              <a:ext uri="{FF2B5EF4-FFF2-40B4-BE49-F238E27FC236}">
                <a16:creationId xmlns:a16="http://schemas.microsoft.com/office/drawing/2014/main" id="{3C0D8445-A84F-8E47-9DF4-F28BCDC543A2}"/>
              </a:ext>
            </a:extLst>
          </p:cNvPr>
          <p:cNvSpPr txBox="1">
            <a:spLocks/>
          </p:cNvSpPr>
          <p:nvPr/>
        </p:nvSpPr>
        <p:spPr>
          <a:xfrm>
            <a:off x="936186" y="3329993"/>
            <a:ext cx="3444890" cy="473443"/>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endParaRPr lang="pt-BR" sz="1200" i="1" dirty="0"/>
          </a:p>
        </p:txBody>
      </p:sp>
      <p:sp>
        <p:nvSpPr>
          <p:cNvPr id="13" name="Title 3">
            <a:extLst>
              <a:ext uri="{FF2B5EF4-FFF2-40B4-BE49-F238E27FC236}">
                <a16:creationId xmlns:a16="http://schemas.microsoft.com/office/drawing/2014/main" id="{3C0D8445-A84F-8E47-9DF4-F28BCDC543A2}"/>
              </a:ext>
            </a:extLst>
          </p:cNvPr>
          <p:cNvSpPr txBox="1">
            <a:spLocks/>
          </p:cNvSpPr>
          <p:nvPr/>
        </p:nvSpPr>
        <p:spPr>
          <a:xfrm>
            <a:off x="936186" y="2000250"/>
            <a:ext cx="5141017" cy="84772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1800" i="1" dirty="0">
                <a:solidFill>
                  <a:srgbClr val="58585A"/>
                </a:solidFill>
              </a:rPr>
              <a:t>O processo é bem simples consistindo em baixar o pacote e instalá-lo seguindo as instruções do assistente.</a:t>
            </a:r>
          </a:p>
        </p:txBody>
      </p:sp>
      <p:sp>
        <p:nvSpPr>
          <p:cNvPr id="12" name="Title 3">
            <a:extLst>
              <a:ext uri="{FF2B5EF4-FFF2-40B4-BE49-F238E27FC236}">
                <a16:creationId xmlns:a16="http://schemas.microsoft.com/office/drawing/2014/main" id="{D05F6126-A9FD-4552-ADB5-A92BAD9771D6}"/>
              </a:ext>
            </a:extLst>
          </p:cNvPr>
          <p:cNvSpPr txBox="1">
            <a:spLocks/>
          </p:cNvSpPr>
          <p:nvPr/>
        </p:nvSpPr>
        <p:spPr>
          <a:xfrm>
            <a:off x="358874" y="3114466"/>
            <a:ext cx="2798483" cy="320819"/>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ctr"/>
            <a:r>
              <a:rPr lang="pt-BR" sz="1200" i="1" dirty="0">
                <a:solidFill>
                  <a:srgbClr val="58585A"/>
                </a:solidFill>
                <a:hlinkClick r:id="rId5"/>
              </a:rPr>
              <a:t>https://aka.ms/vscode-java-installer-win</a:t>
            </a:r>
            <a:endParaRPr lang="pt-BR" sz="1200" i="1" dirty="0">
              <a:solidFill>
                <a:srgbClr val="58585A"/>
              </a:solidFill>
            </a:endParaRPr>
          </a:p>
          <a:p>
            <a:pPr algn="ctr"/>
            <a:endParaRPr lang="pt-BR" sz="1200" i="1" dirty="0">
              <a:solidFill>
                <a:srgbClr val="58585A"/>
              </a:solidFill>
            </a:endParaRPr>
          </a:p>
        </p:txBody>
      </p:sp>
      <p:pic>
        <p:nvPicPr>
          <p:cNvPr id="16" name="Picture 15">
            <a:extLst>
              <a:ext uri="{FF2B5EF4-FFF2-40B4-BE49-F238E27FC236}">
                <a16:creationId xmlns:a16="http://schemas.microsoft.com/office/drawing/2014/main" id="{DCE24298-5559-473E-BCA8-AB4A4BC5E946}"/>
              </a:ext>
            </a:extLst>
          </p:cNvPr>
          <p:cNvPicPr>
            <a:picLocks noChangeAspect="1"/>
          </p:cNvPicPr>
          <p:nvPr/>
        </p:nvPicPr>
        <p:blipFill>
          <a:blip r:embed="rId6"/>
          <a:stretch>
            <a:fillRect/>
          </a:stretch>
        </p:blipFill>
        <p:spPr>
          <a:xfrm>
            <a:off x="971154" y="3587909"/>
            <a:ext cx="1573925" cy="1580594"/>
          </a:xfrm>
          <a:prstGeom prst="rect">
            <a:avLst/>
          </a:prstGeom>
        </p:spPr>
      </p:pic>
      <p:pic>
        <p:nvPicPr>
          <p:cNvPr id="5" name="Picture 4">
            <a:extLst>
              <a:ext uri="{FF2B5EF4-FFF2-40B4-BE49-F238E27FC236}">
                <a16:creationId xmlns:a16="http://schemas.microsoft.com/office/drawing/2014/main" id="{17F2D121-F98B-452F-A85D-58D4C8E5309F}"/>
              </a:ext>
            </a:extLst>
          </p:cNvPr>
          <p:cNvPicPr>
            <a:picLocks noChangeAspect="1"/>
          </p:cNvPicPr>
          <p:nvPr/>
        </p:nvPicPr>
        <p:blipFill>
          <a:blip r:embed="rId7"/>
          <a:stretch>
            <a:fillRect/>
          </a:stretch>
        </p:blipFill>
        <p:spPr>
          <a:xfrm>
            <a:off x="3226009" y="2968174"/>
            <a:ext cx="3118701" cy="2499138"/>
          </a:xfrm>
          <a:prstGeom prst="rect">
            <a:avLst/>
          </a:prstGeom>
        </p:spPr>
      </p:pic>
      <p:sp>
        <p:nvSpPr>
          <p:cNvPr id="17" name="Title 3">
            <a:extLst>
              <a:ext uri="{FF2B5EF4-FFF2-40B4-BE49-F238E27FC236}">
                <a16:creationId xmlns:a16="http://schemas.microsoft.com/office/drawing/2014/main" id="{9BB965C0-1B2B-4E8B-9FF9-C54384E10283}"/>
              </a:ext>
            </a:extLst>
          </p:cNvPr>
          <p:cNvSpPr txBox="1">
            <a:spLocks/>
          </p:cNvSpPr>
          <p:nvPr/>
        </p:nvSpPr>
        <p:spPr>
          <a:xfrm>
            <a:off x="1559989" y="5680871"/>
            <a:ext cx="3669236" cy="46897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1400" dirty="0">
                <a:solidFill>
                  <a:srgbClr val="FF610B"/>
                </a:solidFill>
              </a:rPr>
              <a:t>Uma novidade é que o instalador detecta se o Java </a:t>
            </a:r>
            <a:r>
              <a:rPr lang="pt-BR" sz="1400" dirty="0" err="1">
                <a:solidFill>
                  <a:srgbClr val="FF610B"/>
                </a:solidFill>
              </a:rPr>
              <a:t>Development</a:t>
            </a:r>
            <a:r>
              <a:rPr lang="pt-BR" sz="1400" dirty="0">
                <a:solidFill>
                  <a:srgbClr val="FF610B"/>
                </a:solidFill>
              </a:rPr>
              <a:t> Kit (JDK) está instalado.</a:t>
            </a:r>
          </a:p>
        </p:txBody>
      </p:sp>
      <p:cxnSp>
        <p:nvCxnSpPr>
          <p:cNvPr id="18" name="Conector reto 34">
            <a:extLst>
              <a:ext uri="{FF2B5EF4-FFF2-40B4-BE49-F238E27FC236}">
                <a16:creationId xmlns:a16="http://schemas.microsoft.com/office/drawing/2014/main" id="{3FA585E9-4990-44F6-A811-EBB432E9C2EC}"/>
              </a:ext>
            </a:extLst>
          </p:cNvPr>
          <p:cNvCxnSpPr>
            <a:cxnSpLocks/>
          </p:cNvCxnSpPr>
          <p:nvPr/>
        </p:nvCxnSpPr>
        <p:spPr>
          <a:xfrm>
            <a:off x="1559989" y="5519355"/>
            <a:ext cx="0" cy="8528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18653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54">
            <a:extLst>
              <a:ext uri="{FF2B5EF4-FFF2-40B4-BE49-F238E27FC236}">
                <a16:creationId xmlns:a16="http://schemas.microsoft.com/office/drawing/2014/main" id="{196FE1C8-A0CD-9F41-8B0C-C64F4F31CF0D}"/>
              </a:ext>
            </a:extLst>
          </p:cNvPr>
          <p:cNvSpPr/>
          <p:nvPr/>
        </p:nvSpPr>
        <p:spPr>
          <a:xfrm>
            <a:off x="1065276" y="5214123"/>
            <a:ext cx="499872" cy="4632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31" name="Imagem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32" name="Title 3">
            <a:extLst>
              <a:ext uri="{FF2B5EF4-FFF2-40B4-BE49-F238E27FC236}">
                <a16:creationId xmlns:a16="http://schemas.microsoft.com/office/drawing/2014/main" id="{3C0D8445-A84F-8E47-9DF4-F28BCDC543A2}"/>
              </a:ext>
            </a:extLst>
          </p:cNvPr>
          <p:cNvSpPr txBox="1">
            <a:spLocks/>
          </p:cNvSpPr>
          <p:nvPr/>
        </p:nvSpPr>
        <p:spPr>
          <a:xfrm>
            <a:off x="7253405" y="453138"/>
            <a:ext cx="5141017" cy="47769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400" u="sng" dirty="0">
                <a:solidFill>
                  <a:srgbClr val="FF610B"/>
                </a:solidFill>
              </a:rPr>
              <a:t>Plugins pré-instalados</a:t>
            </a:r>
            <a:endParaRPr lang="pt-BR" sz="2400" dirty="0">
              <a:solidFill>
                <a:srgbClr val="58585A"/>
              </a:solidFill>
            </a:endParaRPr>
          </a:p>
        </p:txBody>
      </p:sp>
      <p:sp>
        <p:nvSpPr>
          <p:cNvPr id="37" name="Title 3">
            <a:extLst>
              <a:ext uri="{FF2B5EF4-FFF2-40B4-BE49-F238E27FC236}">
                <a16:creationId xmlns:a16="http://schemas.microsoft.com/office/drawing/2014/main" id="{3C0D8445-A84F-8E47-9DF4-F28BCDC543A2}"/>
              </a:ext>
            </a:extLst>
          </p:cNvPr>
          <p:cNvSpPr txBox="1">
            <a:spLocks/>
          </p:cNvSpPr>
          <p:nvPr/>
        </p:nvSpPr>
        <p:spPr>
          <a:xfrm>
            <a:off x="243191" y="727174"/>
            <a:ext cx="9104010" cy="79281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Interface do VS </a:t>
            </a:r>
            <a:r>
              <a:rPr lang="pt-BR" sz="3500" dirty="0" err="1">
                <a:solidFill>
                  <a:srgbClr val="FF610B"/>
                </a:solidFill>
              </a:rPr>
              <a:t>Code</a:t>
            </a:r>
            <a:r>
              <a:rPr lang="pt-BR" sz="3500" dirty="0">
                <a:solidFill>
                  <a:srgbClr val="FF610B"/>
                </a:solidFill>
              </a:rPr>
              <a:t> para Java</a:t>
            </a:r>
            <a:endParaRPr lang="pt-BR" sz="3500" dirty="0">
              <a:solidFill>
                <a:srgbClr val="58585A"/>
              </a:solidFill>
            </a:endParaRPr>
          </a:p>
        </p:txBody>
      </p:sp>
      <p:sp>
        <p:nvSpPr>
          <p:cNvPr id="42" name="Title 3">
            <a:extLst>
              <a:ext uri="{FF2B5EF4-FFF2-40B4-BE49-F238E27FC236}">
                <a16:creationId xmlns:a16="http://schemas.microsoft.com/office/drawing/2014/main" id="{3C0D8445-A84F-8E47-9DF4-F28BCDC543A2}"/>
              </a:ext>
            </a:extLst>
          </p:cNvPr>
          <p:cNvSpPr txBox="1">
            <a:spLocks/>
          </p:cNvSpPr>
          <p:nvPr/>
        </p:nvSpPr>
        <p:spPr>
          <a:xfrm>
            <a:off x="7253405" y="934582"/>
            <a:ext cx="5141017" cy="1394826"/>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marL="285750" indent="-285750">
              <a:buFont typeface="Arial" panose="020B0604020202020204" pitchFamily="34" charset="0"/>
              <a:buChar char="•"/>
            </a:pPr>
            <a:r>
              <a:rPr lang="en-US" sz="1800" i="1" dirty="0">
                <a:solidFill>
                  <a:srgbClr val="58585A"/>
                </a:solidFill>
              </a:rPr>
              <a:t>Language Support for Java(TM) by Red Hat</a:t>
            </a:r>
          </a:p>
          <a:p>
            <a:pPr marL="285750" indent="-285750">
              <a:buFont typeface="Arial" panose="020B0604020202020204" pitchFamily="34" charset="0"/>
              <a:buChar char="•"/>
            </a:pPr>
            <a:r>
              <a:rPr lang="pt-BR" sz="1800" i="1" dirty="0" err="1">
                <a:solidFill>
                  <a:srgbClr val="58585A"/>
                </a:solidFill>
              </a:rPr>
              <a:t>Debugger</a:t>
            </a:r>
            <a:r>
              <a:rPr lang="pt-BR" sz="1800" i="1" dirty="0">
                <a:solidFill>
                  <a:srgbClr val="58585A"/>
                </a:solidFill>
              </a:rPr>
              <a:t> For Java</a:t>
            </a:r>
          </a:p>
          <a:p>
            <a:pPr marL="285750" indent="-285750">
              <a:buFont typeface="Arial" panose="020B0604020202020204" pitchFamily="34" charset="0"/>
              <a:buChar char="•"/>
            </a:pPr>
            <a:r>
              <a:rPr lang="pt-BR" sz="1800" i="1" dirty="0">
                <a:solidFill>
                  <a:srgbClr val="58585A"/>
                </a:solidFill>
              </a:rPr>
              <a:t>Java Test </a:t>
            </a:r>
            <a:r>
              <a:rPr lang="pt-BR" sz="1800" i="1" dirty="0" err="1">
                <a:solidFill>
                  <a:srgbClr val="58585A"/>
                </a:solidFill>
              </a:rPr>
              <a:t>Runner</a:t>
            </a:r>
            <a:endParaRPr lang="pt-BR" sz="1800" i="1" dirty="0">
              <a:solidFill>
                <a:srgbClr val="58585A"/>
              </a:solidFill>
            </a:endParaRPr>
          </a:p>
          <a:p>
            <a:pPr marL="285750" indent="-285750">
              <a:buFont typeface="Arial" panose="020B0604020202020204" pitchFamily="34" charset="0"/>
              <a:buChar char="•"/>
            </a:pPr>
            <a:r>
              <a:rPr lang="pt-BR" sz="1800" i="1" dirty="0" err="1">
                <a:solidFill>
                  <a:srgbClr val="58585A"/>
                </a:solidFill>
              </a:rPr>
              <a:t>Maven</a:t>
            </a:r>
            <a:r>
              <a:rPr lang="pt-BR" sz="1800" i="1" dirty="0">
                <a:solidFill>
                  <a:srgbClr val="58585A"/>
                </a:solidFill>
              </a:rPr>
              <a:t> For Java</a:t>
            </a:r>
          </a:p>
          <a:p>
            <a:pPr marL="285750" indent="-285750">
              <a:buFont typeface="Arial" panose="020B0604020202020204" pitchFamily="34" charset="0"/>
              <a:buChar char="•"/>
            </a:pPr>
            <a:r>
              <a:rPr lang="pt-BR" sz="1800" i="1" dirty="0">
                <a:solidFill>
                  <a:srgbClr val="58585A"/>
                </a:solidFill>
              </a:rPr>
              <a:t>Java </a:t>
            </a:r>
            <a:r>
              <a:rPr lang="pt-BR" sz="1800" i="1" dirty="0" err="1">
                <a:solidFill>
                  <a:srgbClr val="58585A"/>
                </a:solidFill>
              </a:rPr>
              <a:t>Dependency</a:t>
            </a:r>
            <a:r>
              <a:rPr lang="pt-BR" sz="1800" i="1" dirty="0">
                <a:solidFill>
                  <a:srgbClr val="58585A"/>
                </a:solidFill>
              </a:rPr>
              <a:t> </a:t>
            </a:r>
            <a:r>
              <a:rPr lang="pt-BR" sz="1800" i="1" dirty="0" err="1">
                <a:solidFill>
                  <a:srgbClr val="58585A"/>
                </a:solidFill>
              </a:rPr>
              <a:t>Viewer</a:t>
            </a:r>
            <a:endParaRPr lang="pt-BR" sz="1800" i="1" dirty="0">
              <a:solidFill>
                <a:srgbClr val="58585A"/>
              </a:solidFill>
            </a:endParaRPr>
          </a:p>
        </p:txBody>
      </p:sp>
      <p:sp>
        <p:nvSpPr>
          <p:cNvPr id="19" name="Rectangle 6">
            <a:extLst>
              <a:ext uri="{FF2B5EF4-FFF2-40B4-BE49-F238E27FC236}">
                <a16:creationId xmlns:a16="http://schemas.microsoft.com/office/drawing/2014/main" id="{6598DBFA-F451-C346-9B3F-8E426CD5A57E}"/>
              </a:ext>
            </a:extLst>
          </p:cNvPr>
          <p:cNvSpPr>
            <a:spLocks noChangeArrowheads="1"/>
          </p:cNvSpPr>
          <p:nvPr/>
        </p:nvSpPr>
        <p:spPr bwMode="auto">
          <a:xfrm>
            <a:off x="0" y="5677419"/>
            <a:ext cx="12192000" cy="437114"/>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a:ea typeface="+mn-ea"/>
              <a:cs typeface="+mn-cs"/>
            </a:endParaRPr>
          </a:p>
        </p:txBody>
      </p:sp>
      <p:pic>
        <p:nvPicPr>
          <p:cNvPr id="20" name="Picture 146">
            <a:extLst>
              <a:ext uri="{FF2B5EF4-FFF2-40B4-BE49-F238E27FC236}">
                <a16:creationId xmlns:a16="http://schemas.microsoft.com/office/drawing/2014/main" id="{D4C1B812-CF02-6A40-BA79-CD1F9339BD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197" y="4413389"/>
            <a:ext cx="1259561" cy="1925119"/>
          </a:xfrm>
          <a:prstGeom prst="rect">
            <a:avLst/>
          </a:prstGeom>
        </p:spPr>
      </p:pic>
      <p:pic>
        <p:nvPicPr>
          <p:cNvPr id="22" name="Picture 141">
            <a:extLst>
              <a:ext uri="{FF2B5EF4-FFF2-40B4-BE49-F238E27FC236}">
                <a16:creationId xmlns:a16="http://schemas.microsoft.com/office/drawing/2014/main" id="{4A38E178-BF96-B243-91CA-E7A064658F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28777" y="4282593"/>
            <a:ext cx="971783" cy="2126429"/>
          </a:xfrm>
          <a:prstGeom prst="rect">
            <a:avLst/>
          </a:prstGeom>
        </p:spPr>
      </p:pic>
      <p:cxnSp>
        <p:nvCxnSpPr>
          <p:cNvPr id="33" name="Straight Connector 18">
            <a:extLst>
              <a:ext uri="{FF2B5EF4-FFF2-40B4-BE49-F238E27FC236}">
                <a16:creationId xmlns:a16="http://schemas.microsoft.com/office/drawing/2014/main" id="{0A6A3C1C-801C-5A48-A6A4-0EE3FFDDD0C2}"/>
              </a:ext>
            </a:extLst>
          </p:cNvPr>
          <p:cNvCxnSpPr>
            <a:cxnSpLocks/>
          </p:cNvCxnSpPr>
          <p:nvPr/>
        </p:nvCxnSpPr>
        <p:spPr>
          <a:xfrm>
            <a:off x="7091246" y="462585"/>
            <a:ext cx="0" cy="1982274"/>
          </a:xfrm>
          <a:prstGeom prst="line">
            <a:avLst/>
          </a:prstGeom>
          <a:ln w="57150" cmpd="sng">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2A92208A-FB01-4A95-964D-761750F571C1}"/>
              </a:ext>
            </a:extLst>
          </p:cNvPr>
          <p:cNvPicPr>
            <a:picLocks noChangeAspect="1"/>
          </p:cNvPicPr>
          <p:nvPr/>
        </p:nvPicPr>
        <p:blipFill>
          <a:blip r:embed="rId5"/>
          <a:stretch>
            <a:fillRect/>
          </a:stretch>
        </p:blipFill>
        <p:spPr>
          <a:xfrm>
            <a:off x="1153502" y="1508339"/>
            <a:ext cx="4859679" cy="3167157"/>
          </a:xfrm>
          <a:prstGeom prst="rect">
            <a:avLst/>
          </a:prstGeom>
        </p:spPr>
      </p:pic>
      <p:sp>
        <p:nvSpPr>
          <p:cNvPr id="13" name="Title 3">
            <a:extLst>
              <a:ext uri="{FF2B5EF4-FFF2-40B4-BE49-F238E27FC236}">
                <a16:creationId xmlns:a16="http://schemas.microsoft.com/office/drawing/2014/main" id="{71D89B8E-645B-4E49-BD3C-93205B4454F1}"/>
              </a:ext>
            </a:extLst>
          </p:cNvPr>
          <p:cNvSpPr txBox="1">
            <a:spLocks/>
          </p:cNvSpPr>
          <p:nvPr/>
        </p:nvSpPr>
        <p:spPr>
          <a:xfrm>
            <a:off x="6315075" y="3015299"/>
            <a:ext cx="5543550" cy="320819"/>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ctr"/>
            <a:r>
              <a:rPr lang="pt-BR" sz="1800" i="1" dirty="0">
                <a:solidFill>
                  <a:srgbClr val="58585A"/>
                </a:solidFill>
                <a:hlinkClick r:id="rId6"/>
              </a:rPr>
              <a:t>https://code.visualstudio.com/docs/languages/java</a:t>
            </a:r>
            <a:endParaRPr lang="pt-BR" sz="1800" i="1" dirty="0">
              <a:solidFill>
                <a:srgbClr val="58585A"/>
              </a:solidFill>
            </a:endParaRPr>
          </a:p>
          <a:p>
            <a:pPr algn="ctr"/>
            <a:endParaRPr lang="pt-BR" sz="1800" i="1" dirty="0">
              <a:solidFill>
                <a:srgbClr val="58585A"/>
              </a:solidFill>
            </a:endParaRPr>
          </a:p>
        </p:txBody>
      </p:sp>
      <p:pic>
        <p:nvPicPr>
          <p:cNvPr id="14" name="Picture 13">
            <a:extLst>
              <a:ext uri="{FF2B5EF4-FFF2-40B4-BE49-F238E27FC236}">
                <a16:creationId xmlns:a16="http://schemas.microsoft.com/office/drawing/2014/main" id="{5BC01582-0459-4B1F-8244-48EAF638B5DD}"/>
              </a:ext>
            </a:extLst>
          </p:cNvPr>
          <p:cNvPicPr>
            <a:picLocks noChangeAspect="1"/>
          </p:cNvPicPr>
          <p:nvPr/>
        </p:nvPicPr>
        <p:blipFill>
          <a:blip r:embed="rId7"/>
          <a:stretch>
            <a:fillRect/>
          </a:stretch>
        </p:blipFill>
        <p:spPr>
          <a:xfrm>
            <a:off x="8457069" y="3541498"/>
            <a:ext cx="1259562" cy="1233961"/>
          </a:xfrm>
          <a:prstGeom prst="rect">
            <a:avLst/>
          </a:prstGeom>
        </p:spPr>
      </p:pic>
    </p:spTree>
    <p:extLst>
      <p:ext uri="{BB962C8B-B14F-4D97-AF65-F5344CB8AC3E}">
        <p14:creationId xmlns:p14="http://schemas.microsoft.com/office/powerpoint/2010/main" val="1574102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southcentralus1-mediap.svc.ms/transform/thumbnail?provider=spo&amp;inputFormat=jpeg&amp;cs=fFNQTw&amp;docid=https%3A%2F%2Favanade.sharepoint.com%3A443%2F_api%2Fv2.0%2Fdrives%2Fb!TkvK0RA7lUOSd6xLyUt2LJjUkrQmykhKkHfTg2TbnmV-E1ypHRlRQ4my9af4lTPB%2Fitems%2F01G765ZIWER4K5ASQ7PBD3MTD3LU7FJEP5%3Fversion%3DPublished&amp;access_token=eyJ0eXAiOiJKV1QiLCJhbGciOiJub25lIn0.eyJhdWQiOiIwMDAwMDAwMy0wMDAwLTBmZjEtY2UwMC0wMDAwMDAwMDAwMDAvYXZhbmFkZS5zaGFyZXBvaW50LmNvbUBjZjM2MTQxYy1kZGQ3LTQ1YTctYjA3My0xMTFmNjZkMGIzMGMiLCJpc3MiOiIwMDAwMDAwMy0wMDAwLTBmZjEtY2UwMC0wMDAwMDAwMDAwMDAiLCJuYmYiOiIxNTc2MjY2MTUxIiwiZXhwIjoiMTU3NjI4Nzc1MSIsImVuZHBvaW50dXJsIjoiZ2ZLVi9Ub1RxN0hUMzQ1eHVabUFFMWdWQkppMHNrU2hxR0RXbEw4TEUwcz0iLCJlbmRwb2ludHVybExlbmd0aCI6IjExNCIsImlzbG9vcGJhY2siOiJUcnVlIiwiY2lkIjoiTlRneVpqSXhPV1l0WmpCalppMWhNREF3TFRVNE1HSXRNakU0WVRjMU1tSmhNRGhpIiwidmVyIjoiaGFzaGVkcHJvb2Z0b2tlbiIsInNpdGVpZCI6IlpERmpZVFJpTkdVdE0ySXhNQzAwTXprMUxUa3lOemN0WVdNMFltTTVOR0kzTmpKaiIsIm5hbWVpZCI6IjAjLmZ8bWVtYmVyc2hpcHxyLnRhdmFyZXNAYXZhbmFkZS5jb20iLCJuaWkiOiJtaWNyb3NvZnQuc2hhcmVwb2ludCIsImlzdXNlciI6InRydWUiLCJjYWNoZWtleSI6IjBoLmZ8bWVtYmVyc2hpcHwxMDAzMjAwMDNjMDc3NTFkQGxpdmUuY29tIiwidHQiOiIwIiwidXNlUGVyc2lzdGVudENvb2tpZSI6IjIifQ.TEg1YVZrNmJheFlzZ1RkNjVtQnF5MG1mS0pObis4OTJ1ZUh6VXo1dTE4ST0&amp;encodeFailures=1&amp;srcWidth=&amp;srcHeight=&amp;width=1380&amp;height=920&amp;action=Access">
            <a:extLst>
              <a:ext uri="{FF2B5EF4-FFF2-40B4-BE49-F238E27FC236}">
                <a16:creationId xmlns:a16="http://schemas.microsoft.com/office/drawing/2014/main" id="{51FA99ED-9F9A-4BA4-821E-0E766667CE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778"/>
          <a:stretch/>
        </p:blipFill>
        <p:spPr bwMode="auto">
          <a:xfrm>
            <a:off x="4920342" y="0"/>
            <a:ext cx="727165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r="45585"/>
          <a:stretch/>
        </p:blipFill>
        <p:spPr>
          <a:xfrm>
            <a:off x="0" y="0"/>
            <a:ext cx="7078000" cy="6858000"/>
          </a:xfrm>
          <a:prstGeom prst="rect">
            <a:avLst/>
          </a:prstGeom>
        </p:spPr>
      </p:pic>
      <p:sp>
        <p:nvSpPr>
          <p:cNvPr id="5" name="Slide Number Placeholder 1">
            <a:extLst>
              <a:ext uri="{FF2B5EF4-FFF2-40B4-BE49-F238E27FC236}">
                <a16:creationId xmlns:a16="http://schemas.microsoft.com/office/drawing/2014/main" id="{234E543F-898C-BC43-BF6A-0458663E30FA}"/>
              </a:ext>
            </a:extLst>
          </p:cNvPr>
          <p:cNvSpPr txBox="1">
            <a:spLocks/>
          </p:cNvSpPr>
          <p:nvPr/>
        </p:nvSpPr>
        <p:spPr>
          <a:xfrm>
            <a:off x="17415190" y="6620301"/>
            <a:ext cx="4956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pt-BR" smtClean="0"/>
              <a:pPr/>
              <a:t>3</a:t>
            </a:fld>
            <a:endParaRPr lang="pt-BR" dirty="0"/>
          </a:p>
        </p:txBody>
      </p:sp>
      <p:sp>
        <p:nvSpPr>
          <p:cNvPr id="11" name="Title 3">
            <a:extLst>
              <a:ext uri="{FF2B5EF4-FFF2-40B4-BE49-F238E27FC236}">
                <a16:creationId xmlns:a16="http://schemas.microsoft.com/office/drawing/2014/main" id="{3C0D8445-A84F-8E47-9DF4-F28BCDC543A2}"/>
              </a:ext>
            </a:extLst>
          </p:cNvPr>
          <p:cNvSpPr txBox="1">
            <a:spLocks/>
          </p:cNvSpPr>
          <p:nvPr/>
        </p:nvSpPr>
        <p:spPr>
          <a:xfrm>
            <a:off x="224602" y="3146208"/>
            <a:ext cx="4979696" cy="56558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ctr"/>
            <a:r>
              <a:rPr lang="pt-BR" sz="4000" b="1" dirty="0">
                <a:solidFill>
                  <a:schemeClr val="bg1"/>
                </a:solidFill>
              </a:rPr>
              <a:t>A LINGUAGEM JAVA</a:t>
            </a:r>
          </a:p>
        </p:txBody>
      </p:sp>
      <p:pic>
        <p:nvPicPr>
          <p:cNvPr id="16" name="Imagem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8791" y="6459890"/>
            <a:ext cx="1265936" cy="320819"/>
          </a:xfrm>
          <a:prstGeom prst="rect">
            <a:avLst/>
          </a:prstGeom>
        </p:spPr>
      </p:pic>
    </p:spTree>
    <p:extLst>
      <p:ext uri="{BB962C8B-B14F-4D97-AF65-F5344CB8AC3E}">
        <p14:creationId xmlns:p14="http://schemas.microsoft.com/office/powerpoint/2010/main" val="35659919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outhcentralus1-mediap.svc.ms/transform/thumbnail?provider=spo&amp;inputFormat=jpeg&amp;cs=fFNQTw&amp;docid=https%3A%2F%2Favanade.sharepoint.com%3A443%2F_api%2Fv2.0%2Fdrives%2Fb!TkvK0RA7lUOSd6xLyUt2LJjUkrQmykhKkHfTg2TbnmV-E1ypHRlRQ4my9af4lTPB%2Fitems%2F01G765ZITTG6RQNNVIMZD3CWIONPRYF6K2%3Fversion%3DPublished&amp;access_token=eyJ0eXAiOiJKV1QiLCJhbGciOiJub25lIn0.eyJhdWQiOiIwMDAwMDAwMy0wMDAwLTBmZjEtY2UwMC0wMDAwMDAwMDAwMDAvYXZhbmFkZS5zaGFyZXBvaW50LmNvbUBjZjM2MTQxYy1kZGQ3LTQ1YTctYjA3My0xMTFmNjZkMGIzMGMiLCJpc3MiOiIwMDAwMDAwMy0wMDAwLTBmZjEtY2UwMC0wMDAwMDAwMDAwMDAiLCJuYmYiOiIxNTc2MzEyOTk5IiwiZXhwIjoiMTU3NjMzNDU5OSIsImVuZHBvaW50dXJsIjoiZ2ZLVi9Ub1RxN0hUMzQ1eHVabUFFMWdWQkppMHNrU2hxR0RXbEw4TEUwcz0iLCJlbmRwb2ludHVybExlbmd0aCI6IjExNCIsImlzbG9vcGJhY2siOiJUcnVlIiwiY2lkIjoiTURZMVl6SXhPV1l0TXpBME9DMWhNREF3TFRkak9UZ3RORE00T1dZd01UVTRNVE16IiwidmVyIjoiaGFzaGVkcHJvb2Z0b2tlbiIsInNpdGVpZCI6IlpERmpZVFJpTkdVdE0ySXhNQzAwTXprMUxUa3lOemN0WVdNMFltTTVOR0kzTmpKaiIsIm5hbWVpZCI6IjAjLmZ8bWVtYmVyc2hpcHxyLnRhdmFyZXNAYXZhbmFkZS5jb20iLCJuaWkiOiJtaWNyb3NvZnQuc2hhcmVwb2ludCIsImlzdXNlciI6InRydWUiLCJjYWNoZWtleSI6IjBoLmZ8bWVtYmVyc2hpcHwxMDAzMjAwMDNjMDc3NTFkQGxpdmUuY29tIiwidHQiOiIwIiwidXNlUGVyc2lzdGVudENvb2tpZSI6IjIifQ.a2NFS1lQZzF1VHIyZldHTXZCY2taREUzaWtNQ084UVRENWxuWWZpUlk2ST0&amp;encodeFailures=1&amp;srcWidth=&amp;srcHeight=&amp;width=1920&amp;height=920&amp;action=Access">
            <a:extLst>
              <a:ext uri="{FF2B5EF4-FFF2-40B4-BE49-F238E27FC236}">
                <a16:creationId xmlns:a16="http://schemas.microsoft.com/office/drawing/2014/main" id="{CD72A2B7-5193-48D9-851E-84A7D5515E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82" r="24575"/>
          <a:stretch/>
        </p:blipFill>
        <p:spPr bwMode="auto">
          <a:xfrm>
            <a:off x="5645020" y="0"/>
            <a:ext cx="654698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r="45585"/>
          <a:stretch/>
        </p:blipFill>
        <p:spPr>
          <a:xfrm>
            <a:off x="0" y="0"/>
            <a:ext cx="7078000" cy="6858000"/>
          </a:xfrm>
          <a:prstGeom prst="rect">
            <a:avLst/>
          </a:prstGeom>
        </p:spPr>
      </p:pic>
      <p:sp>
        <p:nvSpPr>
          <p:cNvPr id="5" name="Slide Number Placeholder 1">
            <a:extLst>
              <a:ext uri="{FF2B5EF4-FFF2-40B4-BE49-F238E27FC236}">
                <a16:creationId xmlns:a16="http://schemas.microsoft.com/office/drawing/2014/main" id="{234E543F-898C-BC43-BF6A-0458663E30FA}"/>
              </a:ext>
            </a:extLst>
          </p:cNvPr>
          <p:cNvSpPr txBox="1">
            <a:spLocks/>
          </p:cNvSpPr>
          <p:nvPr/>
        </p:nvSpPr>
        <p:spPr>
          <a:xfrm>
            <a:off x="17415190" y="6620301"/>
            <a:ext cx="4956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pt-BR" smtClean="0"/>
              <a:pPr/>
              <a:t>30</a:t>
            </a:fld>
            <a:endParaRPr lang="pt-BR" dirty="0"/>
          </a:p>
        </p:txBody>
      </p:sp>
      <p:sp>
        <p:nvSpPr>
          <p:cNvPr id="11" name="Title 3">
            <a:extLst>
              <a:ext uri="{FF2B5EF4-FFF2-40B4-BE49-F238E27FC236}">
                <a16:creationId xmlns:a16="http://schemas.microsoft.com/office/drawing/2014/main" id="{3C0D8445-A84F-8E47-9DF4-F28BCDC543A2}"/>
              </a:ext>
            </a:extLst>
          </p:cNvPr>
          <p:cNvSpPr txBox="1">
            <a:spLocks/>
          </p:cNvSpPr>
          <p:nvPr/>
        </p:nvSpPr>
        <p:spPr>
          <a:xfrm>
            <a:off x="224602" y="3146207"/>
            <a:ext cx="5420418" cy="117386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ctr"/>
            <a:r>
              <a:rPr lang="pt-BR" sz="4000" b="1" dirty="0">
                <a:solidFill>
                  <a:schemeClr val="bg1"/>
                </a:solidFill>
              </a:rPr>
              <a:t>MATERIAL DE ESTUDO</a:t>
            </a:r>
          </a:p>
        </p:txBody>
      </p:sp>
      <p:pic>
        <p:nvPicPr>
          <p:cNvPr id="16" name="Imagem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8791" y="6459890"/>
            <a:ext cx="1265936" cy="320819"/>
          </a:xfrm>
          <a:prstGeom prst="rect">
            <a:avLst/>
          </a:prstGeom>
        </p:spPr>
      </p:pic>
    </p:spTree>
    <p:extLst>
      <p:ext uri="{BB962C8B-B14F-4D97-AF65-F5344CB8AC3E}">
        <p14:creationId xmlns:p14="http://schemas.microsoft.com/office/powerpoint/2010/main" val="10144957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E9FE31-F47A-487E-A6EE-9CC13C4C42B0}"/>
              </a:ext>
            </a:extLst>
          </p:cNvPr>
          <p:cNvPicPr>
            <a:picLocks noChangeAspect="1"/>
          </p:cNvPicPr>
          <p:nvPr/>
        </p:nvPicPr>
        <p:blipFill>
          <a:blip r:embed="rId2"/>
          <a:stretch>
            <a:fillRect/>
          </a:stretch>
        </p:blipFill>
        <p:spPr>
          <a:xfrm>
            <a:off x="6096000" y="501683"/>
            <a:ext cx="4969380" cy="3402945"/>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2C5D3CA8-DA08-4A4D-8DED-8494D893F401}"/>
              </a:ext>
            </a:extLst>
          </p:cNvPr>
          <p:cNvPicPr>
            <a:picLocks noChangeAspect="1"/>
          </p:cNvPicPr>
          <p:nvPr/>
        </p:nvPicPr>
        <p:blipFill>
          <a:blip r:embed="rId3"/>
          <a:stretch>
            <a:fillRect/>
          </a:stretch>
        </p:blipFill>
        <p:spPr>
          <a:xfrm>
            <a:off x="961604" y="764342"/>
            <a:ext cx="824307" cy="821455"/>
          </a:xfrm>
          <a:prstGeom prst="rect">
            <a:avLst/>
          </a:prstGeom>
        </p:spPr>
      </p:pic>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4">
            <a:extLst>
              <a:ext uri="{28A0092B-C50C-407E-A947-70E740481C1C}">
                <a14:useLocalDpi xmlns:a14="http://schemas.microsoft.com/office/drawing/2010/main" val="0"/>
              </a:ext>
            </a:extLst>
          </a:blip>
          <a:srcRect t="72238"/>
          <a:stretch/>
        </p:blipFill>
        <p:spPr>
          <a:xfrm>
            <a:off x="0" y="5147034"/>
            <a:ext cx="12192000" cy="1729819"/>
          </a:xfrm>
          <a:prstGeom prst="rect">
            <a:avLst/>
          </a:prstGeom>
        </p:spPr>
      </p:pic>
      <p:pic>
        <p:nvPicPr>
          <p:cNvPr id="14" name="Imagem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191" y="6226211"/>
            <a:ext cx="1265936" cy="320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1785911" y="917804"/>
            <a:ext cx="4310089" cy="66799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Quero aprender Java!</a:t>
            </a:r>
            <a:endParaRPr lang="pt-BR" sz="3500" dirty="0">
              <a:solidFill>
                <a:srgbClr val="58585A"/>
              </a:solidFill>
            </a:endParaRPr>
          </a:p>
        </p:txBody>
      </p:sp>
      <p:sp>
        <p:nvSpPr>
          <p:cNvPr id="24" name="Title 3">
            <a:extLst>
              <a:ext uri="{FF2B5EF4-FFF2-40B4-BE49-F238E27FC236}">
                <a16:creationId xmlns:a16="http://schemas.microsoft.com/office/drawing/2014/main" id="{0CC3BCB9-7945-4F22-AFCC-E3E0B8BD4D60}"/>
              </a:ext>
            </a:extLst>
          </p:cNvPr>
          <p:cNvSpPr txBox="1">
            <a:spLocks/>
          </p:cNvSpPr>
          <p:nvPr/>
        </p:nvSpPr>
        <p:spPr>
          <a:xfrm>
            <a:off x="1236034" y="1837445"/>
            <a:ext cx="4371975" cy="122560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1800" i="1" dirty="0">
                <a:solidFill>
                  <a:srgbClr val="58585A"/>
                </a:solidFill>
              </a:rPr>
              <a:t>Com um custo muito baixo, utilizando plataformas de estudo como a </a:t>
            </a:r>
            <a:r>
              <a:rPr lang="pt-BR" sz="1800" i="1" dirty="0" err="1">
                <a:solidFill>
                  <a:srgbClr val="58585A"/>
                </a:solidFill>
              </a:rPr>
              <a:t>Udemy</a:t>
            </a:r>
            <a:r>
              <a:rPr lang="pt-BR" sz="1800" i="1" dirty="0">
                <a:solidFill>
                  <a:srgbClr val="58585A"/>
                </a:solidFill>
              </a:rPr>
              <a:t> ou </a:t>
            </a:r>
            <a:r>
              <a:rPr lang="pt-BR" sz="1800" i="1" dirty="0" err="1">
                <a:solidFill>
                  <a:srgbClr val="58585A"/>
                </a:solidFill>
              </a:rPr>
              <a:t>Pluralsight</a:t>
            </a:r>
            <a:r>
              <a:rPr lang="pt-BR" sz="1800" i="1" dirty="0">
                <a:solidFill>
                  <a:srgbClr val="58585A"/>
                </a:solidFill>
              </a:rPr>
              <a:t> você consegue treinamentos completos e de qualidade.</a:t>
            </a:r>
          </a:p>
        </p:txBody>
      </p:sp>
      <p:pic>
        <p:nvPicPr>
          <p:cNvPr id="5" name="Picture 4">
            <a:extLst>
              <a:ext uri="{FF2B5EF4-FFF2-40B4-BE49-F238E27FC236}">
                <a16:creationId xmlns:a16="http://schemas.microsoft.com/office/drawing/2014/main" id="{5FCE5C47-A6CF-4B9C-8FF6-DEA9BA8BBF83}"/>
              </a:ext>
            </a:extLst>
          </p:cNvPr>
          <p:cNvPicPr>
            <a:picLocks noChangeAspect="1"/>
          </p:cNvPicPr>
          <p:nvPr/>
        </p:nvPicPr>
        <p:blipFill rotWithShape="1">
          <a:blip r:embed="rId6"/>
          <a:srcRect r="1738" b="4204"/>
          <a:stretch/>
        </p:blipFill>
        <p:spPr>
          <a:xfrm>
            <a:off x="7071981" y="1764017"/>
            <a:ext cx="4848173" cy="3236652"/>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2E19DEBA-3C10-4562-9F91-0480704B6D8F}"/>
              </a:ext>
            </a:extLst>
          </p:cNvPr>
          <p:cNvSpPr/>
          <p:nvPr/>
        </p:nvSpPr>
        <p:spPr>
          <a:xfrm>
            <a:off x="1609666" y="3165964"/>
            <a:ext cx="3998343" cy="523220"/>
          </a:xfrm>
          <a:prstGeom prst="rect">
            <a:avLst/>
          </a:prstGeom>
        </p:spPr>
        <p:txBody>
          <a:bodyPr wrap="square">
            <a:spAutoFit/>
          </a:bodyPr>
          <a:lstStyle/>
          <a:p>
            <a:pPr marL="285750" indent="-285750">
              <a:buFont typeface="Arial" panose="020B0604020202020204" pitchFamily="34" charset="0"/>
              <a:buChar char="•"/>
            </a:pPr>
            <a:r>
              <a:rPr lang="pt-BR" sz="1400" dirty="0">
                <a:hlinkClick r:id="rId7"/>
              </a:rPr>
              <a:t>https://www.udemy.com/</a:t>
            </a:r>
            <a:endParaRPr lang="pt-BR" sz="1400" dirty="0"/>
          </a:p>
          <a:p>
            <a:pPr marL="285750" indent="-285750">
              <a:buFont typeface="Arial" panose="020B0604020202020204" pitchFamily="34" charset="0"/>
              <a:buChar char="•"/>
            </a:pPr>
            <a:r>
              <a:rPr lang="pt-BR" sz="1400" dirty="0">
                <a:hlinkClick r:id="rId8"/>
              </a:rPr>
              <a:t>https://www.pluralsight.com/</a:t>
            </a:r>
            <a:endParaRPr lang="pt-BR" sz="1400" dirty="0"/>
          </a:p>
        </p:txBody>
      </p:sp>
    </p:spTree>
    <p:extLst>
      <p:ext uri="{BB962C8B-B14F-4D97-AF65-F5344CB8AC3E}">
        <p14:creationId xmlns:p14="http://schemas.microsoft.com/office/powerpoint/2010/main" val="21482558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2EBC1F-6C30-4128-B559-2E64DF7359BF}"/>
              </a:ext>
            </a:extLst>
          </p:cNvPr>
          <p:cNvPicPr>
            <a:picLocks noChangeAspect="1"/>
          </p:cNvPicPr>
          <p:nvPr/>
        </p:nvPicPr>
        <p:blipFill>
          <a:blip r:embed="rId2"/>
          <a:stretch>
            <a:fillRect/>
          </a:stretch>
        </p:blipFill>
        <p:spPr>
          <a:xfrm>
            <a:off x="6382601" y="917804"/>
            <a:ext cx="5557168" cy="3809186"/>
          </a:xfrm>
          <a:prstGeom prst="rect">
            <a:avLst/>
          </a:prstGeom>
        </p:spPr>
      </p:pic>
      <p:pic>
        <p:nvPicPr>
          <p:cNvPr id="12" name="Picture 11">
            <a:extLst>
              <a:ext uri="{FF2B5EF4-FFF2-40B4-BE49-F238E27FC236}">
                <a16:creationId xmlns:a16="http://schemas.microsoft.com/office/drawing/2014/main" id="{D5E6DC4B-3B9F-47FB-94AC-DBA0E4AFDB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1604" y="764342"/>
            <a:ext cx="824307" cy="821455"/>
          </a:xfrm>
          <a:prstGeom prst="rect">
            <a:avLst/>
          </a:prstGeom>
        </p:spPr>
      </p:pic>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4">
            <a:extLst>
              <a:ext uri="{28A0092B-C50C-407E-A947-70E740481C1C}">
                <a14:useLocalDpi xmlns:a14="http://schemas.microsoft.com/office/drawing/2010/main" val="0"/>
              </a:ext>
            </a:extLst>
          </a:blip>
          <a:srcRect t="72238"/>
          <a:stretch/>
        </p:blipFill>
        <p:spPr>
          <a:xfrm>
            <a:off x="0" y="5147034"/>
            <a:ext cx="12192000" cy="1729819"/>
          </a:xfrm>
          <a:prstGeom prst="rect">
            <a:avLst/>
          </a:prstGeom>
        </p:spPr>
      </p:pic>
      <p:pic>
        <p:nvPicPr>
          <p:cNvPr id="14" name="Imagem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191" y="6226211"/>
            <a:ext cx="1265936" cy="320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1785911" y="917804"/>
            <a:ext cx="4310089" cy="66799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Sugestão de estudo</a:t>
            </a:r>
            <a:endParaRPr lang="pt-BR" sz="3500" dirty="0">
              <a:solidFill>
                <a:srgbClr val="58585A"/>
              </a:solidFill>
            </a:endParaRPr>
          </a:p>
        </p:txBody>
      </p:sp>
      <p:sp>
        <p:nvSpPr>
          <p:cNvPr id="24" name="Title 3">
            <a:extLst>
              <a:ext uri="{FF2B5EF4-FFF2-40B4-BE49-F238E27FC236}">
                <a16:creationId xmlns:a16="http://schemas.microsoft.com/office/drawing/2014/main" id="{0CC3BCB9-7945-4F22-AFCC-E3E0B8BD4D60}"/>
              </a:ext>
            </a:extLst>
          </p:cNvPr>
          <p:cNvSpPr txBox="1">
            <a:spLocks/>
          </p:cNvSpPr>
          <p:nvPr/>
        </p:nvSpPr>
        <p:spPr>
          <a:xfrm>
            <a:off x="1220152" y="2483586"/>
            <a:ext cx="4371975" cy="66799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1800" i="1" dirty="0">
                <a:solidFill>
                  <a:srgbClr val="58585A"/>
                </a:solidFill>
              </a:rPr>
              <a:t>Nível básico: Curso de Programação em Java - do básico ao avançado </a:t>
            </a:r>
          </a:p>
        </p:txBody>
      </p:sp>
      <p:pic>
        <p:nvPicPr>
          <p:cNvPr id="3" name="Picture 2">
            <a:extLst>
              <a:ext uri="{FF2B5EF4-FFF2-40B4-BE49-F238E27FC236}">
                <a16:creationId xmlns:a16="http://schemas.microsoft.com/office/drawing/2014/main" id="{EF545C9F-E69E-4B23-9066-2FADB06104D3}"/>
              </a:ext>
            </a:extLst>
          </p:cNvPr>
          <p:cNvPicPr>
            <a:picLocks noChangeAspect="1"/>
          </p:cNvPicPr>
          <p:nvPr/>
        </p:nvPicPr>
        <p:blipFill>
          <a:blip r:embed="rId6"/>
          <a:stretch>
            <a:fillRect/>
          </a:stretch>
        </p:blipFill>
        <p:spPr>
          <a:xfrm>
            <a:off x="6382600" y="917804"/>
            <a:ext cx="5557168" cy="3809186"/>
          </a:xfrm>
          <a:prstGeom prst="rect">
            <a:avLst/>
          </a:prstGeom>
        </p:spPr>
      </p:pic>
      <p:sp>
        <p:nvSpPr>
          <p:cNvPr id="4" name="Rectangle 3">
            <a:extLst>
              <a:ext uri="{FF2B5EF4-FFF2-40B4-BE49-F238E27FC236}">
                <a16:creationId xmlns:a16="http://schemas.microsoft.com/office/drawing/2014/main" id="{C573B8B9-A0D3-46EA-ACAF-1853FC562F6E}"/>
              </a:ext>
            </a:extLst>
          </p:cNvPr>
          <p:cNvSpPr/>
          <p:nvPr/>
        </p:nvSpPr>
        <p:spPr>
          <a:xfrm>
            <a:off x="716281" y="3254111"/>
            <a:ext cx="5379719" cy="523220"/>
          </a:xfrm>
          <a:prstGeom prst="rect">
            <a:avLst/>
          </a:prstGeom>
        </p:spPr>
        <p:txBody>
          <a:bodyPr wrap="square">
            <a:spAutoFit/>
          </a:bodyPr>
          <a:lstStyle/>
          <a:p>
            <a:pPr algn="ctr"/>
            <a:r>
              <a:rPr lang="pt-BR" sz="1400" dirty="0">
                <a:hlinkClick r:id="rId7"/>
              </a:rPr>
              <a:t>https://www.udemy.com/course/programacao-em-java-essencial/</a:t>
            </a:r>
            <a:endParaRPr lang="pt-BR" sz="1400" dirty="0"/>
          </a:p>
          <a:p>
            <a:pPr algn="ctr"/>
            <a:endParaRPr lang="pt-BR" sz="1400" dirty="0"/>
          </a:p>
        </p:txBody>
      </p:sp>
    </p:spTree>
    <p:extLst>
      <p:ext uri="{BB962C8B-B14F-4D97-AF65-F5344CB8AC3E}">
        <p14:creationId xmlns:p14="http://schemas.microsoft.com/office/powerpoint/2010/main" val="32705655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59253A-0052-47FE-AE09-6F13ECCB25B6}"/>
              </a:ext>
            </a:extLst>
          </p:cNvPr>
          <p:cNvPicPr>
            <a:picLocks noChangeAspect="1"/>
          </p:cNvPicPr>
          <p:nvPr/>
        </p:nvPicPr>
        <p:blipFill>
          <a:blip r:embed="rId2"/>
          <a:stretch>
            <a:fillRect/>
          </a:stretch>
        </p:blipFill>
        <p:spPr>
          <a:xfrm>
            <a:off x="6382600" y="925460"/>
            <a:ext cx="5557167" cy="3801529"/>
          </a:xfrm>
          <a:prstGeom prst="rect">
            <a:avLst/>
          </a:prstGeom>
        </p:spPr>
      </p:pic>
      <p:pic>
        <p:nvPicPr>
          <p:cNvPr id="12" name="Picture 11">
            <a:extLst>
              <a:ext uri="{FF2B5EF4-FFF2-40B4-BE49-F238E27FC236}">
                <a16:creationId xmlns:a16="http://schemas.microsoft.com/office/drawing/2014/main" id="{D5E6DC4B-3B9F-47FB-94AC-DBA0E4AFDB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1604" y="764342"/>
            <a:ext cx="824307" cy="821455"/>
          </a:xfrm>
          <a:prstGeom prst="rect">
            <a:avLst/>
          </a:prstGeom>
        </p:spPr>
      </p:pic>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4">
            <a:extLst>
              <a:ext uri="{28A0092B-C50C-407E-A947-70E740481C1C}">
                <a14:useLocalDpi xmlns:a14="http://schemas.microsoft.com/office/drawing/2010/main" val="0"/>
              </a:ext>
            </a:extLst>
          </a:blip>
          <a:srcRect t="72238"/>
          <a:stretch/>
        </p:blipFill>
        <p:spPr>
          <a:xfrm>
            <a:off x="0" y="5147034"/>
            <a:ext cx="12192000" cy="1729819"/>
          </a:xfrm>
          <a:prstGeom prst="rect">
            <a:avLst/>
          </a:prstGeom>
        </p:spPr>
      </p:pic>
      <p:pic>
        <p:nvPicPr>
          <p:cNvPr id="14" name="Imagem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191" y="6226211"/>
            <a:ext cx="1265936" cy="320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1785911" y="917804"/>
            <a:ext cx="4310089" cy="66799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Sugestão de estudo</a:t>
            </a:r>
            <a:endParaRPr lang="pt-BR" sz="3500" dirty="0">
              <a:solidFill>
                <a:srgbClr val="58585A"/>
              </a:solidFill>
            </a:endParaRPr>
          </a:p>
        </p:txBody>
      </p:sp>
      <p:sp>
        <p:nvSpPr>
          <p:cNvPr id="24" name="Title 3">
            <a:extLst>
              <a:ext uri="{FF2B5EF4-FFF2-40B4-BE49-F238E27FC236}">
                <a16:creationId xmlns:a16="http://schemas.microsoft.com/office/drawing/2014/main" id="{0CC3BCB9-7945-4F22-AFCC-E3E0B8BD4D60}"/>
              </a:ext>
            </a:extLst>
          </p:cNvPr>
          <p:cNvSpPr txBox="1">
            <a:spLocks/>
          </p:cNvSpPr>
          <p:nvPr/>
        </p:nvSpPr>
        <p:spPr>
          <a:xfrm>
            <a:off x="1220152" y="2483586"/>
            <a:ext cx="4371975" cy="66799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1800" i="1" dirty="0">
                <a:solidFill>
                  <a:srgbClr val="58585A"/>
                </a:solidFill>
              </a:rPr>
              <a:t>Nível Intermediário: </a:t>
            </a:r>
            <a:r>
              <a:rPr lang="en-US" sz="1800" i="1" dirty="0">
                <a:solidFill>
                  <a:srgbClr val="58585A"/>
                </a:solidFill>
              </a:rPr>
              <a:t>Spring &amp; Hibernate for Beginners (includes Spring Boot)</a:t>
            </a:r>
            <a:endParaRPr lang="pt-BR" sz="1800" i="1" dirty="0">
              <a:solidFill>
                <a:srgbClr val="58585A"/>
              </a:solidFill>
            </a:endParaRPr>
          </a:p>
        </p:txBody>
      </p:sp>
      <p:sp>
        <p:nvSpPr>
          <p:cNvPr id="4" name="Rectangle 3">
            <a:extLst>
              <a:ext uri="{FF2B5EF4-FFF2-40B4-BE49-F238E27FC236}">
                <a16:creationId xmlns:a16="http://schemas.microsoft.com/office/drawing/2014/main" id="{C573B8B9-A0D3-46EA-ACAF-1853FC562F6E}"/>
              </a:ext>
            </a:extLst>
          </p:cNvPr>
          <p:cNvSpPr/>
          <p:nvPr/>
        </p:nvSpPr>
        <p:spPr>
          <a:xfrm>
            <a:off x="716281" y="3254111"/>
            <a:ext cx="5379719" cy="307777"/>
          </a:xfrm>
          <a:prstGeom prst="rect">
            <a:avLst/>
          </a:prstGeom>
        </p:spPr>
        <p:txBody>
          <a:bodyPr wrap="square">
            <a:spAutoFit/>
          </a:bodyPr>
          <a:lstStyle/>
          <a:p>
            <a:pPr algn="ctr"/>
            <a:r>
              <a:rPr lang="pt-BR" sz="1400" dirty="0">
                <a:hlinkClick r:id="rId6"/>
              </a:rPr>
              <a:t>https://www.udemy.com/course/spring-hibernate-tutorial/</a:t>
            </a:r>
            <a:endParaRPr lang="pt-BR" sz="1400" dirty="0"/>
          </a:p>
        </p:txBody>
      </p:sp>
    </p:spTree>
    <p:extLst>
      <p:ext uri="{BB962C8B-B14F-4D97-AF65-F5344CB8AC3E}">
        <p14:creationId xmlns:p14="http://schemas.microsoft.com/office/powerpoint/2010/main" val="37406861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7">
            <a:extLst>
              <a:ext uri="{FF2B5EF4-FFF2-40B4-BE49-F238E27FC236}">
                <a16:creationId xmlns:a16="http://schemas.microsoft.com/office/drawing/2014/main" id="{58824803-DF8E-4A6D-94C9-01D2F00363F6}"/>
              </a:ext>
            </a:extLst>
          </p:cNvPr>
          <p:cNvSpPr txBox="1">
            <a:spLocks/>
          </p:cNvSpPr>
          <p:nvPr/>
        </p:nvSpPr>
        <p:spPr>
          <a:xfrm>
            <a:off x="1169413" y="796955"/>
            <a:ext cx="6350956" cy="49917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200" dirty="0">
                <a:solidFill>
                  <a:schemeClr val="tx2"/>
                </a:solidFill>
              </a:rPr>
              <a:t>Meu repositório</a:t>
            </a:r>
          </a:p>
        </p:txBody>
      </p:sp>
      <p:pic>
        <p:nvPicPr>
          <p:cNvPr id="1026" name="Picture 2" descr="GitHub Logos and Usage · GitHub">
            <a:extLst>
              <a:ext uri="{FF2B5EF4-FFF2-40B4-BE49-F238E27FC236}">
                <a16:creationId xmlns:a16="http://schemas.microsoft.com/office/drawing/2014/main" id="{B668284C-3208-4B6D-AF13-F61AFA777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413" y="1749162"/>
            <a:ext cx="1997336" cy="19973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B5D40E4-5B83-439A-A212-9CDAEC31C36F}"/>
              </a:ext>
            </a:extLst>
          </p:cNvPr>
          <p:cNvSpPr txBox="1"/>
          <p:nvPr/>
        </p:nvSpPr>
        <p:spPr>
          <a:xfrm>
            <a:off x="3273894" y="1749162"/>
            <a:ext cx="7409329" cy="707886"/>
          </a:xfrm>
          <a:prstGeom prst="rect">
            <a:avLst/>
          </a:prstGeom>
          <a:noFill/>
        </p:spPr>
        <p:txBody>
          <a:bodyPr wrap="square">
            <a:spAutoFit/>
          </a:bodyPr>
          <a:lstStyle/>
          <a:p>
            <a:r>
              <a:rPr lang="pt-BR" sz="4000" dirty="0"/>
              <a:t>https://github.com/rodrigogts</a:t>
            </a:r>
          </a:p>
        </p:txBody>
      </p:sp>
      <p:pic>
        <p:nvPicPr>
          <p:cNvPr id="3" name="Picture 2">
            <a:extLst>
              <a:ext uri="{FF2B5EF4-FFF2-40B4-BE49-F238E27FC236}">
                <a16:creationId xmlns:a16="http://schemas.microsoft.com/office/drawing/2014/main" id="{78794172-31E0-44F0-BF2A-DEEDC2A95553}"/>
              </a:ext>
            </a:extLst>
          </p:cNvPr>
          <p:cNvPicPr>
            <a:picLocks noChangeAspect="1"/>
          </p:cNvPicPr>
          <p:nvPr/>
        </p:nvPicPr>
        <p:blipFill>
          <a:blip r:embed="rId4"/>
          <a:stretch>
            <a:fillRect/>
          </a:stretch>
        </p:blipFill>
        <p:spPr>
          <a:xfrm>
            <a:off x="5058353" y="2457048"/>
            <a:ext cx="2904746" cy="2827902"/>
          </a:xfrm>
          <a:prstGeom prst="rect">
            <a:avLst/>
          </a:prstGeom>
        </p:spPr>
      </p:pic>
    </p:spTree>
    <p:extLst>
      <p:ext uri="{BB962C8B-B14F-4D97-AF65-F5344CB8AC3E}">
        <p14:creationId xmlns:p14="http://schemas.microsoft.com/office/powerpoint/2010/main" val="2117738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24174D-E235-41BD-8D36-595CAD8F6415}"/>
              </a:ext>
            </a:extLst>
          </p:cNvPr>
          <p:cNvSpPr/>
          <p:nvPr/>
        </p:nvSpPr>
        <p:spPr>
          <a:xfrm>
            <a:off x="906308" y="807366"/>
            <a:ext cx="4619019" cy="1138773"/>
          </a:xfrm>
          <a:prstGeom prst="rect">
            <a:avLst/>
          </a:prstGeom>
        </p:spPr>
        <p:txBody>
          <a:bodyPr wrap="square">
            <a:spAutoFit/>
          </a:bodyPr>
          <a:lstStyle/>
          <a:p>
            <a:r>
              <a:rPr lang="pt-BR" sz="2400" i="1" dirty="0">
                <a:latin typeface="Helvetica" panose="020B0604020202020204" pitchFamily="34" charset="0"/>
              </a:rPr>
              <a:t>“Nós costumamos valorizar o resultado e não custo.”</a:t>
            </a:r>
          </a:p>
          <a:p>
            <a:pPr algn="r"/>
            <a:r>
              <a:rPr lang="pt-BR" i="1" dirty="0"/>
              <a:t>Leandro </a:t>
            </a:r>
            <a:r>
              <a:rPr lang="pt-BR" i="1" dirty="0" err="1"/>
              <a:t>Karnal</a:t>
            </a:r>
            <a:endParaRPr lang="pt-BR" sz="2400" i="1" dirty="0"/>
          </a:p>
        </p:txBody>
      </p:sp>
      <p:pic>
        <p:nvPicPr>
          <p:cNvPr id="1028" name="Picture 4" descr="Resultado de imagem para pe bailarina machucado">
            <a:extLst>
              <a:ext uri="{FF2B5EF4-FFF2-40B4-BE49-F238E27FC236}">
                <a16:creationId xmlns:a16="http://schemas.microsoft.com/office/drawing/2014/main" id="{372FAC64-24D7-4572-B0AF-52A9B24C91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65" t="-127" r="24378" b="127"/>
          <a:stretch/>
        </p:blipFill>
        <p:spPr bwMode="auto">
          <a:xfrm>
            <a:off x="6504743" y="-8694"/>
            <a:ext cx="5687258" cy="68579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51344F4A-C92A-4AA1-899E-7C6E0ED6F6A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9720" t="104"/>
          <a:stretch/>
        </p:blipFill>
        <p:spPr>
          <a:xfrm>
            <a:off x="6504742" y="-8694"/>
            <a:ext cx="1820193" cy="6866694"/>
          </a:xfrm>
          <a:prstGeom prst="rect">
            <a:avLst/>
          </a:prstGeom>
        </p:spPr>
      </p:pic>
      <p:sp>
        <p:nvSpPr>
          <p:cNvPr id="10" name="Title 17">
            <a:extLst>
              <a:ext uri="{FF2B5EF4-FFF2-40B4-BE49-F238E27FC236}">
                <a16:creationId xmlns:a16="http://schemas.microsoft.com/office/drawing/2014/main" id="{DB497183-5EB4-4C70-BCDF-673B90ABEE5C}"/>
              </a:ext>
            </a:extLst>
          </p:cNvPr>
          <p:cNvSpPr txBox="1">
            <a:spLocks/>
          </p:cNvSpPr>
          <p:nvPr/>
        </p:nvSpPr>
        <p:spPr>
          <a:xfrm>
            <a:off x="906309" y="2284776"/>
            <a:ext cx="4619018" cy="535531"/>
          </a:xfrm>
          <a:prstGeom prst="rect">
            <a:avLst/>
          </a:prstGeom>
        </p:spPr>
        <p:txBody>
          <a:bodyPr wrap="square">
            <a:sp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lgn="ctr">
              <a:defRPr/>
            </a:pPr>
            <a:r>
              <a:rPr lang="pt-BR" sz="3200" dirty="0">
                <a:solidFill>
                  <a:srgbClr val="FF5800"/>
                </a:solidFill>
                <a:latin typeface="Segoe UI Semibold" panose="020B0702040204020203" pitchFamily="34" charset="0"/>
                <a:cs typeface="Segoe UI Semibold" panose="020B0702040204020203" pitchFamily="34" charset="0"/>
              </a:rPr>
              <a:t>Muito obrigado!</a:t>
            </a:r>
          </a:p>
        </p:txBody>
      </p:sp>
      <p:pic>
        <p:nvPicPr>
          <p:cNvPr id="11" name="Picture 10">
            <a:extLst>
              <a:ext uri="{FF2B5EF4-FFF2-40B4-BE49-F238E27FC236}">
                <a16:creationId xmlns:a16="http://schemas.microsoft.com/office/drawing/2014/main" id="{D2F9867D-4D5B-4BFC-85A0-9D4A813522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68838" y="3057455"/>
            <a:ext cx="4135903" cy="3708813"/>
          </a:xfrm>
          <a:prstGeom prst="rect">
            <a:avLst/>
          </a:prstGeom>
        </p:spPr>
      </p:pic>
      <p:sp>
        <p:nvSpPr>
          <p:cNvPr id="12" name="Text Placeholder 2">
            <a:extLst>
              <a:ext uri="{FF2B5EF4-FFF2-40B4-BE49-F238E27FC236}">
                <a16:creationId xmlns:a16="http://schemas.microsoft.com/office/drawing/2014/main" id="{F4473840-D08C-4EEB-8351-AF29C21C2775}"/>
              </a:ext>
            </a:extLst>
          </p:cNvPr>
          <p:cNvSpPr txBox="1">
            <a:spLocks/>
          </p:cNvSpPr>
          <p:nvPr/>
        </p:nvSpPr>
        <p:spPr>
          <a:xfrm>
            <a:off x="832865" y="3300195"/>
            <a:ext cx="3190648" cy="257609"/>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pt-BR" sz="1800" dirty="0"/>
              <a:t>linkedin.com/in/</a:t>
            </a:r>
            <a:r>
              <a:rPr lang="pt-BR" sz="1800" dirty="0" err="1"/>
              <a:t>rgtavares</a:t>
            </a:r>
            <a:endParaRPr lang="pt-BR" sz="1800" dirty="0"/>
          </a:p>
        </p:txBody>
      </p:sp>
      <p:pic>
        <p:nvPicPr>
          <p:cNvPr id="13" name="Picture 2" descr="Resultado de imagem para linkedin icon">
            <a:extLst>
              <a:ext uri="{FF2B5EF4-FFF2-40B4-BE49-F238E27FC236}">
                <a16:creationId xmlns:a16="http://schemas.microsoft.com/office/drawing/2014/main" id="{AA4687C9-EF0E-4DF8-8AF0-AC6B1E2654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169" r="23826"/>
          <a:stretch/>
        </p:blipFill>
        <p:spPr bwMode="auto">
          <a:xfrm>
            <a:off x="385516" y="3275256"/>
            <a:ext cx="287886" cy="2906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itHub Logos and Usage · GitHub">
            <a:extLst>
              <a:ext uri="{FF2B5EF4-FFF2-40B4-BE49-F238E27FC236}">
                <a16:creationId xmlns:a16="http://schemas.microsoft.com/office/drawing/2014/main" id="{08CEA62F-EBA7-4B47-BD5D-2D91E4739C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179" y="3837650"/>
            <a:ext cx="499752" cy="499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283FC1E-7397-4377-9FB4-B34B6C0F600B}"/>
              </a:ext>
            </a:extLst>
          </p:cNvPr>
          <p:cNvSpPr txBox="1"/>
          <p:nvPr/>
        </p:nvSpPr>
        <p:spPr>
          <a:xfrm>
            <a:off x="832865" y="3934111"/>
            <a:ext cx="7409329" cy="341632"/>
          </a:xfrm>
          <a:prstGeom prst="rect">
            <a:avLst/>
          </a:prstGeom>
        </p:spPr>
        <p:txBody>
          <a:bodyPr/>
          <a:lstStyle>
            <a:defPPr>
              <a:defRPr lang="en-US"/>
            </a:defPPr>
            <a:lvl1pPr indent="0">
              <a:lnSpc>
                <a:spcPct val="90000"/>
              </a:lnSpc>
              <a:spcBef>
                <a:spcPts val="1000"/>
              </a:spcBef>
              <a:buFont typeface="Arial"/>
              <a:buNone/>
              <a:defRPr b="0" i="0">
                <a:latin typeface="Segoe UI Light" charset="0"/>
                <a:ea typeface="Segoe UI Light" charset="0"/>
                <a:cs typeface="Segoe UI Light" charset="0"/>
              </a:defRPr>
            </a:lvl1pPr>
            <a:lvl2pPr marL="685800" indent="-228600">
              <a:lnSpc>
                <a:spcPct val="90000"/>
              </a:lnSpc>
              <a:spcBef>
                <a:spcPts val="500"/>
              </a:spcBef>
              <a:buFont typeface="Arial"/>
              <a:buChar char="•"/>
              <a:defRPr b="0" i="0">
                <a:latin typeface="Segoe UI Light" charset="0"/>
                <a:ea typeface="Segoe UI Light" charset="0"/>
                <a:cs typeface="Segoe UI Light" charset="0"/>
              </a:defRPr>
            </a:lvl2pPr>
            <a:lvl3pPr marL="1143000" indent="-228600">
              <a:lnSpc>
                <a:spcPct val="90000"/>
              </a:lnSpc>
              <a:spcBef>
                <a:spcPts val="500"/>
              </a:spcBef>
              <a:buFont typeface="Arial"/>
              <a:buChar char="•"/>
              <a:defRPr sz="1600" b="0" i="0">
                <a:latin typeface="Segoe UI Light" charset="0"/>
                <a:ea typeface="Segoe UI Light" charset="0"/>
                <a:cs typeface="Segoe UI Light" charset="0"/>
              </a:defRPr>
            </a:lvl3pPr>
            <a:lvl4pPr marL="1600200" indent="-228600">
              <a:lnSpc>
                <a:spcPct val="90000"/>
              </a:lnSpc>
              <a:spcBef>
                <a:spcPts val="500"/>
              </a:spcBef>
              <a:buFont typeface="Arial"/>
              <a:buChar char="•"/>
              <a:defRPr sz="1400" b="0" i="0">
                <a:latin typeface="Segoe UI Light" charset="0"/>
                <a:ea typeface="Segoe UI Light" charset="0"/>
                <a:cs typeface="Segoe UI Light" charset="0"/>
              </a:defRPr>
            </a:lvl4pPr>
            <a:lvl5pPr marL="2057400" indent="-228600">
              <a:lnSpc>
                <a:spcPct val="90000"/>
              </a:lnSpc>
              <a:spcBef>
                <a:spcPts val="500"/>
              </a:spcBef>
              <a:buFont typeface="Arial"/>
              <a:buChar char="•"/>
              <a:defRPr sz="1400" b="0" i="0">
                <a:latin typeface="Segoe UI Light" charset="0"/>
                <a:ea typeface="Segoe UI Light" charset="0"/>
                <a:cs typeface="Segoe UI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pt-BR" dirty="0"/>
              <a:t>https://github.com/rodrigogts</a:t>
            </a:r>
          </a:p>
        </p:txBody>
      </p:sp>
      <p:pic>
        <p:nvPicPr>
          <p:cNvPr id="16" name="Imagem 5">
            <a:extLst>
              <a:ext uri="{FF2B5EF4-FFF2-40B4-BE49-F238E27FC236}">
                <a16:creationId xmlns:a16="http://schemas.microsoft.com/office/drawing/2014/main" id="{B34D1331-4C42-4BB0-AF6D-0DBF7556D2C2}"/>
              </a:ext>
            </a:extLst>
          </p:cNvPr>
          <p:cNvPicPr>
            <a:picLocks noChangeAspect="1"/>
          </p:cNvPicPr>
          <p:nvPr/>
        </p:nvPicPr>
        <p:blipFill rotWithShape="1">
          <a:blip r:embed="rId8"/>
          <a:srcRect l="14107" t="9829" r="15267" b="8741"/>
          <a:stretch/>
        </p:blipFill>
        <p:spPr>
          <a:xfrm>
            <a:off x="280179" y="4551114"/>
            <a:ext cx="502575" cy="499752"/>
          </a:xfrm>
          <a:prstGeom prst="ellipse">
            <a:avLst/>
          </a:prstGeom>
        </p:spPr>
      </p:pic>
      <p:pic>
        <p:nvPicPr>
          <p:cNvPr id="18" name="Imagem 6">
            <a:extLst>
              <a:ext uri="{FF2B5EF4-FFF2-40B4-BE49-F238E27FC236}">
                <a16:creationId xmlns:a16="http://schemas.microsoft.com/office/drawing/2014/main" id="{D3468DF9-749D-48F9-9C81-857A7C040730}"/>
              </a:ext>
            </a:extLst>
          </p:cNvPr>
          <p:cNvPicPr>
            <a:picLocks noChangeAspect="1"/>
          </p:cNvPicPr>
          <p:nvPr/>
        </p:nvPicPr>
        <p:blipFill>
          <a:blip r:embed="rId9"/>
          <a:stretch>
            <a:fillRect/>
          </a:stretch>
        </p:blipFill>
        <p:spPr>
          <a:xfrm>
            <a:off x="453627" y="4877485"/>
            <a:ext cx="400884" cy="278517"/>
          </a:xfrm>
          <a:prstGeom prst="rect">
            <a:avLst/>
          </a:prstGeom>
        </p:spPr>
      </p:pic>
      <p:sp>
        <p:nvSpPr>
          <p:cNvPr id="19" name="Text Placeholder 2">
            <a:extLst>
              <a:ext uri="{FF2B5EF4-FFF2-40B4-BE49-F238E27FC236}">
                <a16:creationId xmlns:a16="http://schemas.microsoft.com/office/drawing/2014/main" id="{538BAB65-29B0-4507-9650-8B85C6EE5820}"/>
              </a:ext>
            </a:extLst>
          </p:cNvPr>
          <p:cNvSpPr txBox="1">
            <a:spLocks/>
          </p:cNvSpPr>
          <p:nvPr/>
        </p:nvSpPr>
        <p:spPr>
          <a:xfrm>
            <a:off x="832865" y="4661967"/>
            <a:ext cx="3797515" cy="494036"/>
          </a:xfrm>
          <a:prstGeom prst="rect">
            <a:avLst/>
          </a:prstGeom>
        </p:spPr>
        <p:txBody>
          <a:bodyPr/>
          <a:lstStyle>
            <a:defPPr>
              <a:defRPr lang="en-US"/>
            </a:defPPr>
            <a:lvl1pPr indent="0">
              <a:lnSpc>
                <a:spcPct val="90000"/>
              </a:lnSpc>
              <a:spcBef>
                <a:spcPts val="1000"/>
              </a:spcBef>
              <a:buFont typeface="Arial"/>
              <a:buNone/>
              <a:defRPr b="0" i="0">
                <a:latin typeface="Segoe UI Light" charset="0"/>
                <a:ea typeface="Segoe UI Light" charset="0"/>
                <a:cs typeface="Segoe UI Light" charset="0"/>
              </a:defRPr>
            </a:lvl1pPr>
            <a:lvl2pPr marL="685800" indent="-228600">
              <a:lnSpc>
                <a:spcPct val="90000"/>
              </a:lnSpc>
              <a:spcBef>
                <a:spcPts val="500"/>
              </a:spcBef>
              <a:buFont typeface="Arial"/>
              <a:buChar char="•"/>
              <a:defRPr b="0" i="0">
                <a:latin typeface="Segoe UI Light" charset="0"/>
                <a:ea typeface="Segoe UI Light" charset="0"/>
                <a:cs typeface="Segoe UI Light" charset="0"/>
              </a:defRPr>
            </a:lvl2pPr>
            <a:lvl3pPr marL="1143000" indent="-228600">
              <a:lnSpc>
                <a:spcPct val="90000"/>
              </a:lnSpc>
              <a:spcBef>
                <a:spcPts val="500"/>
              </a:spcBef>
              <a:buFont typeface="Arial"/>
              <a:buChar char="•"/>
              <a:defRPr sz="1600" b="0" i="0">
                <a:latin typeface="Segoe UI Light" charset="0"/>
                <a:ea typeface="Segoe UI Light" charset="0"/>
                <a:cs typeface="Segoe UI Light" charset="0"/>
              </a:defRPr>
            </a:lvl3pPr>
            <a:lvl4pPr marL="1600200" indent="-228600">
              <a:lnSpc>
                <a:spcPct val="90000"/>
              </a:lnSpc>
              <a:spcBef>
                <a:spcPts val="500"/>
              </a:spcBef>
              <a:buFont typeface="Arial"/>
              <a:buChar char="•"/>
              <a:defRPr sz="1400" b="0" i="0">
                <a:latin typeface="Segoe UI Light" charset="0"/>
                <a:ea typeface="Segoe UI Light" charset="0"/>
                <a:cs typeface="Segoe UI Light" charset="0"/>
              </a:defRPr>
            </a:lvl4pPr>
            <a:lvl5pPr marL="2057400" indent="-228600">
              <a:lnSpc>
                <a:spcPct val="90000"/>
              </a:lnSpc>
              <a:spcBef>
                <a:spcPts val="500"/>
              </a:spcBef>
              <a:buFont typeface="Arial"/>
              <a:buChar char="•"/>
              <a:defRPr sz="1400" b="0" i="0">
                <a:latin typeface="Segoe UI Light" charset="0"/>
                <a:ea typeface="Segoe UI Light" charset="0"/>
                <a:cs typeface="Segoe UI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pt-BR" dirty="0"/>
              <a:t>https://youtube.com/ExpertosTech</a:t>
            </a:r>
          </a:p>
        </p:txBody>
      </p:sp>
    </p:spTree>
    <p:extLst>
      <p:ext uri="{BB962C8B-B14F-4D97-AF65-F5344CB8AC3E}">
        <p14:creationId xmlns:p14="http://schemas.microsoft.com/office/powerpoint/2010/main" val="18601124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64449" y="540314"/>
            <a:ext cx="6682832" cy="1540549"/>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Java é uma linguagem de programação interpretada orientada a objetos </a:t>
            </a:r>
            <a:endParaRPr lang="pt-BR" sz="3500" dirty="0">
              <a:solidFill>
                <a:srgbClr val="58585A"/>
              </a:solidFill>
            </a:endParaRPr>
          </a:p>
        </p:txBody>
      </p:sp>
      <p:sp>
        <p:nvSpPr>
          <p:cNvPr id="27" name="Title 3">
            <a:extLst>
              <a:ext uri="{FF2B5EF4-FFF2-40B4-BE49-F238E27FC236}">
                <a16:creationId xmlns:a16="http://schemas.microsoft.com/office/drawing/2014/main" id="{3C0D8445-A84F-8E47-9DF4-F28BCDC543A2}"/>
              </a:ext>
            </a:extLst>
          </p:cNvPr>
          <p:cNvSpPr txBox="1">
            <a:spLocks/>
          </p:cNvSpPr>
          <p:nvPr/>
        </p:nvSpPr>
        <p:spPr>
          <a:xfrm>
            <a:off x="749934" y="2564090"/>
            <a:ext cx="6546890" cy="1729819"/>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Desenvolvida na década de 90 por uma equipe de programadores chefiada por James </a:t>
            </a:r>
            <a:r>
              <a:rPr lang="pt-BR" sz="2000" dirty="0" err="1"/>
              <a:t>Gosling</a:t>
            </a:r>
            <a:r>
              <a:rPr lang="pt-BR" sz="2000" dirty="0"/>
              <a:t>, na empresa Sun Microsystems. Diferente das linguagens de programação convencionais que são compiladas para código nativo, a linguagem Java é compilada para um </a:t>
            </a:r>
            <a:r>
              <a:rPr lang="pt-BR" sz="2000" dirty="0" err="1"/>
              <a:t>bytecode</a:t>
            </a:r>
            <a:r>
              <a:rPr lang="pt-BR" sz="2000" dirty="0"/>
              <a:t> que é executado por uma máquina virtual. </a:t>
            </a: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5" name="Rectangle 4">
            <a:extLst>
              <a:ext uri="{FF2B5EF4-FFF2-40B4-BE49-F238E27FC236}">
                <a16:creationId xmlns:a16="http://schemas.microsoft.com/office/drawing/2014/main" id="{BE8FC457-C725-4DD1-B44C-A42CD8E271E0}"/>
              </a:ext>
            </a:extLst>
          </p:cNvPr>
          <p:cNvSpPr/>
          <p:nvPr/>
        </p:nvSpPr>
        <p:spPr>
          <a:xfrm>
            <a:off x="5687271" y="6422710"/>
            <a:ext cx="6504729" cy="307777"/>
          </a:xfrm>
          <a:prstGeom prst="rect">
            <a:avLst/>
          </a:prstGeom>
        </p:spPr>
        <p:txBody>
          <a:bodyPr wrap="none">
            <a:spAutoFit/>
          </a:bodyPr>
          <a:lstStyle/>
          <a:p>
            <a:r>
              <a:rPr lang="pt-BR" sz="1400" dirty="0">
                <a:solidFill>
                  <a:schemeClr val="bg1"/>
                </a:solidFill>
              </a:rPr>
              <a:t>Fonte: https://pt.wikipedia.org/wiki/Java_(linguagem_de_programa%C3%A7%C3</a:t>
            </a:r>
          </a:p>
        </p:txBody>
      </p:sp>
      <p:pic>
        <p:nvPicPr>
          <p:cNvPr id="34" name="Picture 6" descr="Resultado de imagem para James Gosling 1995">
            <a:extLst>
              <a:ext uri="{FF2B5EF4-FFF2-40B4-BE49-F238E27FC236}">
                <a16:creationId xmlns:a16="http://schemas.microsoft.com/office/drawing/2014/main" id="{53A22494-1C9E-4CA5-8C53-58868A007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3371" y="1279545"/>
            <a:ext cx="2588457" cy="3423442"/>
          </a:xfrm>
          <a:prstGeom prst="rect">
            <a:avLst/>
          </a:prstGeom>
          <a:noFill/>
          <a:extLst>
            <a:ext uri="{909E8E84-426E-40DD-AFC4-6F175D3DCCD1}">
              <a14:hiddenFill xmlns:a14="http://schemas.microsoft.com/office/drawing/2010/main">
                <a:solidFill>
                  <a:srgbClr val="FFFFFF"/>
                </a:solidFill>
              </a14:hiddenFill>
            </a:ext>
          </a:extLst>
        </p:spPr>
      </p:pic>
      <p:sp>
        <p:nvSpPr>
          <p:cNvPr id="35" name="Retângulo 2">
            <a:extLst>
              <a:ext uri="{FF2B5EF4-FFF2-40B4-BE49-F238E27FC236}">
                <a16:creationId xmlns:a16="http://schemas.microsoft.com/office/drawing/2014/main" id="{DA779B55-B453-4CA2-8C60-C68D3E1E4DB7}"/>
              </a:ext>
            </a:extLst>
          </p:cNvPr>
          <p:cNvSpPr/>
          <p:nvPr/>
        </p:nvSpPr>
        <p:spPr>
          <a:xfrm>
            <a:off x="8413372" y="4736711"/>
            <a:ext cx="1702389" cy="369332"/>
          </a:xfrm>
          <a:prstGeom prst="rect">
            <a:avLst/>
          </a:prstGeom>
        </p:spPr>
        <p:txBody>
          <a:bodyPr/>
          <a:lstStyle/>
          <a:p>
            <a:pPr>
              <a:lnSpc>
                <a:spcPct val="90000"/>
              </a:lnSpc>
              <a:spcBef>
                <a:spcPct val="0"/>
              </a:spcBef>
            </a:pPr>
            <a:r>
              <a:rPr lang="pt-BR" sz="1600" i="1" dirty="0">
                <a:latin typeface="Segoe UI Light" charset="0"/>
                <a:cs typeface="Segoe UI Light" charset="0"/>
              </a:rPr>
              <a:t>James </a:t>
            </a:r>
            <a:r>
              <a:rPr lang="pt-BR" sz="1600" i="1" dirty="0" err="1">
                <a:latin typeface="Segoe UI Light" charset="0"/>
                <a:cs typeface="Segoe UI Light" charset="0"/>
              </a:rPr>
              <a:t>Gosling</a:t>
            </a:r>
            <a:endParaRPr lang="pt-BR" sz="1600" i="1" dirty="0">
              <a:latin typeface="Segoe UI Light" charset="0"/>
              <a:cs typeface="Segoe UI Light" charset="0"/>
            </a:endParaRPr>
          </a:p>
        </p:txBody>
      </p:sp>
    </p:spTree>
    <p:extLst>
      <p:ext uri="{BB962C8B-B14F-4D97-AF65-F5344CB8AC3E}">
        <p14:creationId xmlns:p14="http://schemas.microsoft.com/office/powerpoint/2010/main" val="38916015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7"/>
            <a:ext cx="6705957" cy="534704"/>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Em 1991, na Sun Microsystems foi iniciado o Green Project, o berço do Java</a:t>
            </a:r>
            <a:endParaRPr lang="pt-BR" sz="3500" dirty="0">
              <a:solidFill>
                <a:srgbClr val="58585A"/>
              </a:solidFill>
            </a:endParaRPr>
          </a:p>
        </p:txBody>
      </p:sp>
      <p:sp>
        <p:nvSpPr>
          <p:cNvPr id="27" name="Title 3">
            <a:extLst>
              <a:ext uri="{FF2B5EF4-FFF2-40B4-BE49-F238E27FC236}">
                <a16:creationId xmlns:a16="http://schemas.microsoft.com/office/drawing/2014/main" id="{3C0D8445-A84F-8E47-9DF4-F28BCDC543A2}"/>
              </a:ext>
            </a:extLst>
          </p:cNvPr>
          <p:cNvSpPr txBox="1">
            <a:spLocks/>
          </p:cNvSpPr>
          <p:nvPr/>
        </p:nvSpPr>
        <p:spPr>
          <a:xfrm>
            <a:off x="749934" y="2656745"/>
            <a:ext cx="6546890" cy="1836312"/>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Uma linguagem de programação orientada a objetos. Os mentores do projeto eram Patrick </a:t>
            </a:r>
            <a:r>
              <a:rPr lang="pt-BR" sz="2000" dirty="0" err="1"/>
              <a:t>Naughton</a:t>
            </a:r>
            <a:r>
              <a:rPr lang="pt-BR" sz="2000" dirty="0"/>
              <a:t>, Mike Sheridan e James </a:t>
            </a:r>
            <a:r>
              <a:rPr lang="pt-BR" sz="2000" dirty="0" err="1"/>
              <a:t>Gosling</a:t>
            </a:r>
            <a:r>
              <a:rPr lang="pt-BR" sz="2000" dirty="0"/>
              <a:t>. Eles acreditavam que eventualmente haveria uma convergência dos computadores com os equipamentos e eletrodomésticos frequentemente usados pelas pessoas no seu dia-a-dia.</a:t>
            </a: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pic>
        <p:nvPicPr>
          <p:cNvPr id="11" name="Picture 4" descr="Resultado de imagem para sun microsystems logo">
            <a:extLst>
              <a:ext uri="{FF2B5EF4-FFF2-40B4-BE49-F238E27FC236}">
                <a16:creationId xmlns:a16="http://schemas.microsoft.com/office/drawing/2014/main" id="{87712F3A-51EF-4CFB-906C-52623063F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2188" y="2675646"/>
            <a:ext cx="3503144" cy="15162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0ED2D4D-E6CF-4CC9-9209-782D29607DF9}"/>
              </a:ext>
            </a:extLst>
          </p:cNvPr>
          <p:cNvSpPr/>
          <p:nvPr/>
        </p:nvSpPr>
        <p:spPr>
          <a:xfrm>
            <a:off x="5687271" y="6422710"/>
            <a:ext cx="6504729" cy="307777"/>
          </a:xfrm>
          <a:prstGeom prst="rect">
            <a:avLst/>
          </a:prstGeom>
        </p:spPr>
        <p:txBody>
          <a:bodyPr wrap="none">
            <a:spAutoFit/>
          </a:bodyPr>
          <a:lstStyle/>
          <a:p>
            <a:r>
              <a:rPr lang="pt-BR" sz="1400" dirty="0">
                <a:solidFill>
                  <a:schemeClr val="bg1"/>
                </a:solidFill>
              </a:rPr>
              <a:t>Fonte: https://pt.wikipedia.org/wiki/Java_(linguagem_de_programa%C3%A7%C3</a:t>
            </a:r>
          </a:p>
        </p:txBody>
      </p:sp>
    </p:spTree>
    <p:extLst>
      <p:ext uri="{BB962C8B-B14F-4D97-AF65-F5344CB8AC3E}">
        <p14:creationId xmlns:p14="http://schemas.microsoft.com/office/powerpoint/2010/main" val="38932412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m relacionada">
            <a:extLst>
              <a:ext uri="{FF2B5EF4-FFF2-40B4-BE49-F238E27FC236}">
                <a16:creationId xmlns:a16="http://schemas.microsoft.com/office/drawing/2014/main" id="{508A869C-53C2-443D-BF75-F80F383E7E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58" t="33440" r="28889" b="16825"/>
          <a:stretch/>
        </p:blipFill>
        <p:spPr bwMode="auto">
          <a:xfrm>
            <a:off x="8201007" y="2920607"/>
            <a:ext cx="3990993" cy="2309758"/>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7"/>
            <a:ext cx="6705957" cy="1497780"/>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Para provar a viabilidade desta ideia, 13 pessoas trabalharam arduamente durante 18 meses</a:t>
            </a:r>
            <a:endParaRPr lang="pt-BR" sz="3500" dirty="0">
              <a:solidFill>
                <a:srgbClr val="58585A"/>
              </a:solidFill>
            </a:endParaRPr>
          </a:p>
        </p:txBody>
      </p:sp>
      <p:sp>
        <p:nvSpPr>
          <p:cNvPr id="27" name="Title 3">
            <a:extLst>
              <a:ext uri="{FF2B5EF4-FFF2-40B4-BE49-F238E27FC236}">
                <a16:creationId xmlns:a16="http://schemas.microsoft.com/office/drawing/2014/main" id="{3C0D8445-A84F-8E47-9DF4-F28BCDC543A2}"/>
              </a:ext>
            </a:extLst>
          </p:cNvPr>
          <p:cNvSpPr txBox="1">
            <a:spLocks/>
          </p:cNvSpPr>
          <p:nvPr/>
        </p:nvSpPr>
        <p:spPr>
          <a:xfrm>
            <a:off x="749934" y="2434628"/>
            <a:ext cx="7581266" cy="2945769"/>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No verão de 1992 eles emergiram de um escritório de </a:t>
            </a:r>
            <a:r>
              <a:rPr lang="pt-BR" sz="2000" dirty="0" err="1"/>
              <a:t>Sand</a:t>
            </a:r>
            <a:r>
              <a:rPr lang="pt-BR" sz="2000" dirty="0"/>
              <a:t> Hill Road, no </a:t>
            </a:r>
            <a:r>
              <a:rPr lang="pt-BR" sz="2000" dirty="0" err="1"/>
              <a:t>Menlo</a:t>
            </a:r>
            <a:r>
              <a:rPr lang="pt-BR" sz="2000" dirty="0"/>
              <a:t> Park, com uma demonstração funcional da ideia inicial. O protótipo se chamava *7 (“Star </a:t>
            </a:r>
            <a:r>
              <a:rPr lang="pt-BR" sz="2000" dirty="0" err="1"/>
              <a:t>Seven</a:t>
            </a:r>
            <a:r>
              <a:rPr lang="pt-BR" sz="2000" dirty="0"/>
              <a:t>”) : um controle remoto com uma interface gráfica touchscreen. Para o *7 foi criado um mascote, hoje amplamente conhecido no mundo Java, o Duke. </a:t>
            </a:r>
          </a:p>
          <a:p>
            <a:r>
              <a:rPr lang="pt-BR" sz="2000" dirty="0"/>
              <a:t>O trabalho do Duke no *7 era ser um guia virtual ajudando e ensinando o usuário a utilizar o equipamento. O *7 tinha a habilidade de controlar diversos dispositivos e aplicações. James </a:t>
            </a:r>
            <a:r>
              <a:rPr lang="pt-BR" sz="2000" dirty="0" err="1"/>
              <a:t>Gosling</a:t>
            </a:r>
            <a:r>
              <a:rPr lang="pt-BR" sz="2000" dirty="0"/>
              <a:t> especificou uma nova linguagem de programação para o *7.</a:t>
            </a:r>
          </a:p>
        </p:txBody>
      </p:sp>
      <p:pic>
        <p:nvPicPr>
          <p:cNvPr id="26" name="Imagem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pic>
        <p:nvPicPr>
          <p:cNvPr id="9" name="Picture 2" descr="Duke, o mascote do Java">
            <a:extLst>
              <a:ext uri="{FF2B5EF4-FFF2-40B4-BE49-F238E27FC236}">
                <a16:creationId xmlns:a16="http://schemas.microsoft.com/office/drawing/2014/main" id="{6349F013-8312-4E8F-9B37-D6572E36AA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5994" y="692679"/>
            <a:ext cx="1038839" cy="1869912"/>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10">
            <a:extLst>
              <a:ext uri="{FF2B5EF4-FFF2-40B4-BE49-F238E27FC236}">
                <a16:creationId xmlns:a16="http://schemas.microsoft.com/office/drawing/2014/main" id="{A6EAF170-3527-455E-9749-287CDD4B812D}"/>
              </a:ext>
            </a:extLst>
          </p:cNvPr>
          <p:cNvSpPr/>
          <p:nvPr/>
        </p:nvSpPr>
        <p:spPr>
          <a:xfrm>
            <a:off x="9081134" y="2544305"/>
            <a:ext cx="2182349" cy="441035"/>
          </a:xfrm>
          <a:prstGeom prst="rect">
            <a:avLst/>
          </a:prstGeom>
        </p:spPr>
        <p:txBody>
          <a:bodyPr/>
          <a:lstStyle/>
          <a:p>
            <a:pPr>
              <a:lnSpc>
                <a:spcPct val="90000"/>
              </a:lnSpc>
              <a:spcBef>
                <a:spcPct val="0"/>
              </a:spcBef>
            </a:pPr>
            <a:r>
              <a:rPr lang="pt-BR" sz="1600" i="1" dirty="0">
                <a:latin typeface="Segoe UI Light" charset="0"/>
                <a:cs typeface="Segoe UI Light" charset="0"/>
              </a:rPr>
              <a:t>Duke, mascote do Java</a:t>
            </a:r>
          </a:p>
        </p:txBody>
      </p:sp>
      <p:sp>
        <p:nvSpPr>
          <p:cNvPr id="13" name="Rectangle 12">
            <a:extLst>
              <a:ext uri="{FF2B5EF4-FFF2-40B4-BE49-F238E27FC236}">
                <a16:creationId xmlns:a16="http://schemas.microsoft.com/office/drawing/2014/main" id="{F08BFCFB-3F6B-4E8C-ACB7-E46482E22ECB}"/>
              </a:ext>
            </a:extLst>
          </p:cNvPr>
          <p:cNvSpPr/>
          <p:nvPr/>
        </p:nvSpPr>
        <p:spPr>
          <a:xfrm>
            <a:off x="5687271" y="6422710"/>
            <a:ext cx="6504729" cy="307777"/>
          </a:xfrm>
          <a:prstGeom prst="rect">
            <a:avLst/>
          </a:prstGeom>
        </p:spPr>
        <p:txBody>
          <a:bodyPr wrap="none">
            <a:spAutoFit/>
          </a:bodyPr>
          <a:lstStyle/>
          <a:p>
            <a:r>
              <a:rPr lang="pt-BR" sz="1400" dirty="0">
                <a:solidFill>
                  <a:schemeClr val="bg1"/>
                </a:solidFill>
              </a:rPr>
              <a:t>Fonte: https://pt.wikipedia.org/wiki/Java_(linguagem_de_programa%C3%A7%C3</a:t>
            </a:r>
          </a:p>
        </p:txBody>
      </p:sp>
      <p:sp>
        <p:nvSpPr>
          <p:cNvPr id="14" name="Retângulo 10">
            <a:extLst>
              <a:ext uri="{FF2B5EF4-FFF2-40B4-BE49-F238E27FC236}">
                <a16:creationId xmlns:a16="http://schemas.microsoft.com/office/drawing/2014/main" id="{40F646F2-67EF-4EB3-84EE-33FF62EAB94E}"/>
              </a:ext>
            </a:extLst>
          </p:cNvPr>
          <p:cNvSpPr/>
          <p:nvPr/>
        </p:nvSpPr>
        <p:spPr>
          <a:xfrm>
            <a:off x="8939635" y="5230365"/>
            <a:ext cx="2502431" cy="441035"/>
          </a:xfrm>
          <a:prstGeom prst="rect">
            <a:avLst/>
          </a:prstGeom>
        </p:spPr>
        <p:txBody>
          <a:bodyPr/>
          <a:lstStyle/>
          <a:p>
            <a:pPr>
              <a:lnSpc>
                <a:spcPct val="90000"/>
              </a:lnSpc>
              <a:spcBef>
                <a:spcPct val="0"/>
              </a:spcBef>
            </a:pPr>
            <a:r>
              <a:rPr lang="pt-BR" sz="1600" i="1" dirty="0">
                <a:latin typeface="Segoe UI Light" charset="0"/>
                <a:cs typeface="Segoe UI Light" charset="0"/>
              </a:rPr>
              <a:t>Protótipo *7 (Star </a:t>
            </a:r>
            <a:r>
              <a:rPr lang="pt-BR" sz="1600" i="1" dirty="0" err="1">
                <a:latin typeface="Segoe UI Light" charset="0"/>
                <a:cs typeface="Segoe UI Light" charset="0"/>
              </a:rPr>
              <a:t>Seven</a:t>
            </a:r>
            <a:r>
              <a:rPr lang="pt-BR" sz="1600" i="1" dirty="0">
                <a:latin typeface="Segoe UI Light" charset="0"/>
                <a:cs typeface="Segoe UI Light" charset="0"/>
              </a:rPr>
              <a:t>)</a:t>
            </a:r>
          </a:p>
        </p:txBody>
      </p:sp>
    </p:spTree>
    <p:extLst>
      <p:ext uri="{BB962C8B-B14F-4D97-AF65-F5344CB8AC3E}">
        <p14:creationId xmlns:p14="http://schemas.microsoft.com/office/powerpoint/2010/main" val="41654154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7"/>
            <a:ext cx="6705957" cy="1497780"/>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err="1">
                <a:solidFill>
                  <a:srgbClr val="FF610B"/>
                </a:solidFill>
              </a:rPr>
              <a:t>Gosling</a:t>
            </a:r>
            <a:r>
              <a:rPr lang="pt-BR" sz="3500" dirty="0">
                <a:solidFill>
                  <a:srgbClr val="FF610B"/>
                </a:solidFill>
              </a:rPr>
              <a:t> decidiu batizá-la de “</a:t>
            </a:r>
            <a:r>
              <a:rPr lang="pt-BR" sz="3500" dirty="0" err="1">
                <a:solidFill>
                  <a:srgbClr val="FF610B"/>
                </a:solidFill>
              </a:rPr>
              <a:t>Oak</a:t>
            </a:r>
            <a:r>
              <a:rPr lang="pt-BR" sz="3500" dirty="0">
                <a:solidFill>
                  <a:srgbClr val="FF610B"/>
                </a:solidFill>
              </a:rPr>
              <a:t>”, que quer dizer carvalho</a:t>
            </a:r>
            <a:endParaRPr lang="pt-BR" sz="3500" dirty="0">
              <a:solidFill>
                <a:srgbClr val="58585A"/>
              </a:solidFill>
            </a:endParaRP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11" name="Title 3">
            <a:extLst>
              <a:ext uri="{FF2B5EF4-FFF2-40B4-BE49-F238E27FC236}">
                <a16:creationId xmlns:a16="http://schemas.microsoft.com/office/drawing/2014/main" id="{B2FF122F-21AC-482D-BFCF-9B4F5455A48E}"/>
              </a:ext>
            </a:extLst>
          </p:cNvPr>
          <p:cNvSpPr txBox="1">
            <a:spLocks/>
          </p:cNvSpPr>
          <p:nvPr/>
        </p:nvSpPr>
        <p:spPr>
          <a:xfrm>
            <a:off x="749933" y="2097426"/>
            <a:ext cx="8263437" cy="350508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Uma árvore que ele podia observar quando olhava através da sua janela. O próximo passo era encontrar um mercado para o *7. A equipe achava que uma boa ideia seria controlar televisões e vídeo por demanda com o equipamento. Eles construíram uma demonstração chamada de </a:t>
            </a:r>
            <a:r>
              <a:rPr lang="pt-BR" sz="2000" dirty="0" err="1"/>
              <a:t>MovieWood</a:t>
            </a:r>
            <a:r>
              <a:rPr lang="pt-BR" sz="2000" dirty="0"/>
              <a:t> mas, infelizmente era muito cedo para que o vídeo por demanda bem como as empresas de TV a cabo pudessem viabilizar o negócio. A ideia que o *7 tentava vender, hoje já é realidade em programas interativos e também na televisão digital. Era algo muito visionário e estava muito longe do que as empresas de TV a cabo tinham capacidade de entender e comprar.  A ideia certa, na época errada.</a:t>
            </a:r>
          </a:p>
        </p:txBody>
      </p:sp>
      <p:pic>
        <p:nvPicPr>
          <p:cNvPr id="12" name="Picture 2" descr="Resultado de imagem para oak">
            <a:extLst>
              <a:ext uri="{FF2B5EF4-FFF2-40B4-BE49-F238E27FC236}">
                <a16:creationId xmlns:a16="http://schemas.microsoft.com/office/drawing/2014/main" id="{35C6F381-C180-42B1-BE09-2DFD59FDBC8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9480" y="1729819"/>
            <a:ext cx="2932520" cy="315809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6A89CC3-415B-40B2-BD3A-93913BB9AB39}"/>
              </a:ext>
            </a:extLst>
          </p:cNvPr>
          <p:cNvSpPr/>
          <p:nvPr/>
        </p:nvSpPr>
        <p:spPr>
          <a:xfrm>
            <a:off x="5687271" y="6422710"/>
            <a:ext cx="6504729" cy="307777"/>
          </a:xfrm>
          <a:prstGeom prst="rect">
            <a:avLst/>
          </a:prstGeom>
        </p:spPr>
        <p:txBody>
          <a:bodyPr wrap="none">
            <a:spAutoFit/>
          </a:bodyPr>
          <a:lstStyle/>
          <a:p>
            <a:r>
              <a:rPr lang="pt-BR" sz="1400" dirty="0">
                <a:solidFill>
                  <a:schemeClr val="bg1"/>
                </a:solidFill>
              </a:rPr>
              <a:t>Fonte: https://pt.wikipedia.org/wiki/Java_(linguagem_de_programa%C3%A7%C3</a:t>
            </a:r>
          </a:p>
        </p:txBody>
      </p:sp>
    </p:spTree>
    <p:extLst>
      <p:ext uri="{BB962C8B-B14F-4D97-AF65-F5344CB8AC3E}">
        <p14:creationId xmlns:p14="http://schemas.microsoft.com/office/powerpoint/2010/main" val="34173521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7"/>
            <a:ext cx="8272047" cy="1497780"/>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Em janeiro 1995 foi lançada uma nova versão do </a:t>
            </a:r>
            <a:r>
              <a:rPr lang="pt-BR" sz="3500" dirty="0" err="1">
                <a:solidFill>
                  <a:srgbClr val="FF610B"/>
                </a:solidFill>
              </a:rPr>
              <a:t>Oak</a:t>
            </a:r>
            <a:r>
              <a:rPr lang="pt-BR" sz="3500" dirty="0">
                <a:solidFill>
                  <a:srgbClr val="FF610B"/>
                </a:solidFill>
              </a:rPr>
              <a:t> que foi rebatizada para Java</a:t>
            </a:r>
            <a:endParaRPr lang="pt-BR" sz="3500" dirty="0">
              <a:solidFill>
                <a:srgbClr val="58585A"/>
              </a:solidFill>
            </a:endParaRPr>
          </a:p>
        </p:txBody>
      </p:sp>
      <p:pic>
        <p:nvPicPr>
          <p:cNvPr id="26" name="Imagem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11" name="Title 3">
            <a:extLst>
              <a:ext uri="{FF2B5EF4-FFF2-40B4-BE49-F238E27FC236}">
                <a16:creationId xmlns:a16="http://schemas.microsoft.com/office/drawing/2014/main" id="{B2FF122F-21AC-482D-BFCF-9B4F5455A48E}"/>
              </a:ext>
            </a:extLst>
          </p:cNvPr>
          <p:cNvSpPr txBox="1">
            <a:spLocks/>
          </p:cNvSpPr>
          <p:nvPr/>
        </p:nvSpPr>
        <p:spPr>
          <a:xfrm>
            <a:off x="749933" y="2097426"/>
            <a:ext cx="8263437" cy="350508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Entretanto, o estouro da internet aconteceu e rapidamente uma grande rede interativa estava se estabelecendo. A tecnologia Java tinha sido projetada para se mover por meio das redes de dispositivos heterogêneos, redes como a internet. Agora aplicações poderiam ser executadas dentro dos navegadores nos </a:t>
            </a:r>
            <a:r>
              <a:rPr lang="pt-BR" sz="2000" dirty="0" err="1"/>
              <a:t>Applets</a:t>
            </a:r>
            <a:r>
              <a:rPr lang="pt-BR" sz="2000" dirty="0"/>
              <a:t> Java e tudo seria disponibilizado pela internet instantaneamente. Foi o estático HTML dos navegadores que promoveu a rápida disseminação da dinâmica tecnologia Java. A velocidade dos acontecimentos seguintes foi assustadora, o número de usuários cresceu rapidamente, grandes fornecedores de tecnologia, como a IBM anunciaram suporte para a tecnologia Java.</a:t>
            </a:r>
          </a:p>
        </p:txBody>
      </p:sp>
      <p:pic>
        <p:nvPicPr>
          <p:cNvPr id="9" name="Picture 2" descr="Resultado de imagem para world wide web">
            <a:extLst>
              <a:ext uri="{FF2B5EF4-FFF2-40B4-BE49-F238E27FC236}">
                <a16:creationId xmlns:a16="http://schemas.microsoft.com/office/drawing/2014/main" id="{1EE92D54-3338-4241-A1AB-4E15F87826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93" t="10925" r="6318" b="10417"/>
          <a:stretch/>
        </p:blipFill>
        <p:spPr bwMode="auto">
          <a:xfrm>
            <a:off x="9763303" y="1438598"/>
            <a:ext cx="1859633" cy="17617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m para ibm">
            <a:extLst>
              <a:ext uri="{FF2B5EF4-FFF2-40B4-BE49-F238E27FC236}">
                <a16:creationId xmlns:a16="http://schemas.microsoft.com/office/drawing/2014/main" id="{775E73B0-C688-4DE5-AEBC-7AF2B61313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3945" y="3993479"/>
            <a:ext cx="2338350" cy="10942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sultado de imagem para netscape logo">
            <a:extLst>
              <a:ext uri="{FF2B5EF4-FFF2-40B4-BE49-F238E27FC236}">
                <a16:creationId xmlns:a16="http://schemas.microsoft.com/office/drawing/2014/main" id="{88E65FE1-024E-43A9-89B7-CCD724648F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3945" y="3217785"/>
            <a:ext cx="2314930" cy="64818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D66456C-62DC-48F3-8294-6EA17BFB857B}"/>
              </a:ext>
            </a:extLst>
          </p:cNvPr>
          <p:cNvSpPr/>
          <p:nvPr/>
        </p:nvSpPr>
        <p:spPr>
          <a:xfrm>
            <a:off x="5687271" y="6422710"/>
            <a:ext cx="6504729" cy="307777"/>
          </a:xfrm>
          <a:prstGeom prst="rect">
            <a:avLst/>
          </a:prstGeom>
        </p:spPr>
        <p:txBody>
          <a:bodyPr wrap="none">
            <a:spAutoFit/>
          </a:bodyPr>
          <a:lstStyle/>
          <a:p>
            <a:r>
              <a:rPr lang="pt-BR" sz="1400" dirty="0">
                <a:solidFill>
                  <a:schemeClr val="bg1"/>
                </a:solidFill>
              </a:rPr>
              <a:t>Fonte: https://pt.wikipedia.org/wiki/Java_(linguagem_de_programa%C3%A7%C3</a:t>
            </a:r>
          </a:p>
        </p:txBody>
      </p:sp>
    </p:spTree>
    <p:extLst>
      <p:ext uri="{BB962C8B-B14F-4D97-AF65-F5344CB8AC3E}">
        <p14:creationId xmlns:p14="http://schemas.microsoft.com/office/powerpoint/2010/main" val="24465759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Resultado de imagem para java">
            <a:extLst>
              <a:ext uri="{FF2B5EF4-FFF2-40B4-BE49-F238E27FC236}">
                <a16:creationId xmlns:a16="http://schemas.microsoft.com/office/drawing/2014/main" id="{FE6C1BC9-046C-4178-ADE2-C877841C4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6386" y="2146624"/>
            <a:ext cx="3963854" cy="3128191"/>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3">
            <a:extLst>
              <a:ext uri="{FF2B5EF4-FFF2-40B4-BE49-F238E27FC236}">
                <a16:creationId xmlns:a16="http://schemas.microsoft.com/office/drawing/2014/main" id="{3C0D8445-A84F-8E47-9DF4-F28BCDC543A2}"/>
              </a:ext>
            </a:extLst>
          </p:cNvPr>
          <p:cNvSpPr txBox="1">
            <a:spLocks/>
          </p:cNvSpPr>
          <p:nvPr/>
        </p:nvSpPr>
        <p:spPr>
          <a:xfrm>
            <a:off x="7447280" y="6363572"/>
            <a:ext cx="4632960" cy="366915"/>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pPr algn="r"/>
            <a:endParaRPr lang="pt-BR" sz="2000" dirty="0">
              <a:solidFill>
                <a:schemeClr val="bg1"/>
              </a:solidFill>
            </a:endParaRPr>
          </a:p>
        </p:txBody>
      </p:sp>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t="72238"/>
          <a:stretch/>
        </p:blipFill>
        <p:spPr>
          <a:xfrm>
            <a:off x="0" y="5128181"/>
            <a:ext cx="12192000" cy="1729819"/>
          </a:xfrm>
          <a:prstGeom prst="rect">
            <a:avLst/>
          </a:prstGeom>
        </p:spPr>
      </p:pic>
      <p:sp>
        <p:nvSpPr>
          <p:cNvPr id="20" name="Title 3">
            <a:extLst>
              <a:ext uri="{FF2B5EF4-FFF2-40B4-BE49-F238E27FC236}">
                <a16:creationId xmlns:a16="http://schemas.microsoft.com/office/drawing/2014/main" id="{3C0D8445-A84F-8E47-9DF4-F28BCDC543A2}"/>
              </a:ext>
            </a:extLst>
          </p:cNvPr>
          <p:cNvSpPr txBox="1">
            <a:spLocks/>
          </p:cNvSpPr>
          <p:nvPr/>
        </p:nvSpPr>
        <p:spPr>
          <a:xfrm>
            <a:off x="741323" y="795476"/>
            <a:ext cx="9491248" cy="2081467"/>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3500" dirty="0">
                <a:solidFill>
                  <a:srgbClr val="FF610B"/>
                </a:solidFill>
              </a:rPr>
              <a:t>Desde seu lançamento, em maio de 1995, a plataforma Java foi adotada mais rapidamente do que qualquer outra linguagem de programação na história da computação</a:t>
            </a:r>
            <a:endParaRPr lang="pt-BR" sz="3500" dirty="0">
              <a:solidFill>
                <a:srgbClr val="58585A"/>
              </a:solidFill>
            </a:endParaRPr>
          </a:p>
        </p:txBody>
      </p:sp>
      <p:pic>
        <p:nvPicPr>
          <p:cNvPr id="26" name="Imagem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66" y="6390610"/>
            <a:ext cx="1265936" cy="320819"/>
          </a:xfrm>
          <a:prstGeom prst="rect">
            <a:avLst/>
          </a:prstGeom>
        </p:spPr>
      </p:pic>
      <p:sp>
        <p:nvSpPr>
          <p:cNvPr id="11" name="Title 3">
            <a:extLst>
              <a:ext uri="{FF2B5EF4-FFF2-40B4-BE49-F238E27FC236}">
                <a16:creationId xmlns:a16="http://schemas.microsoft.com/office/drawing/2014/main" id="{B2FF122F-21AC-482D-BFCF-9B4F5455A48E}"/>
              </a:ext>
            </a:extLst>
          </p:cNvPr>
          <p:cNvSpPr txBox="1">
            <a:spLocks/>
          </p:cNvSpPr>
          <p:nvPr/>
        </p:nvSpPr>
        <p:spPr>
          <a:xfrm>
            <a:off x="749933" y="3004457"/>
            <a:ext cx="7366453" cy="1971931"/>
          </a:xfrm>
          <a:prstGeom prst="rect">
            <a:avLst/>
          </a:prstGeom>
        </p:spPr>
        <p:txBody>
          <a:bodyPr/>
          <a:lst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a:lstStyle>
          <a:p>
            <a:r>
              <a:rPr lang="pt-BR" sz="2000" dirty="0"/>
              <a:t>Em 2004 Java atingiu a marca de 3 milhões de desenvolvedores em todo mundo. Java continuou crescendo e hoje é uma referência no mercado de desenvolvimento de software. Java tornou-se popular pelo seu uso na internet e hoje possui seu ambiente de execução presente em navegadores, mainframes, sistemas operacionais, celulares, palmtops, cartões inteligentes etc.</a:t>
            </a:r>
          </a:p>
        </p:txBody>
      </p:sp>
      <p:sp>
        <p:nvSpPr>
          <p:cNvPr id="14" name="Rectangle 13">
            <a:extLst>
              <a:ext uri="{FF2B5EF4-FFF2-40B4-BE49-F238E27FC236}">
                <a16:creationId xmlns:a16="http://schemas.microsoft.com/office/drawing/2014/main" id="{271AB337-7640-4BCB-B240-ED621F00D07F}"/>
              </a:ext>
            </a:extLst>
          </p:cNvPr>
          <p:cNvSpPr/>
          <p:nvPr/>
        </p:nvSpPr>
        <p:spPr>
          <a:xfrm>
            <a:off x="5687271" y="6422710"/>
            <a:ext cx="6504729" cy="307777"/>
          </a:xfrm>
          <a:prstGeom prst="rect">
            <a:avLst/>
          </a:prstGeom>
        </p:spPr>
        <p:txBody>
          <a:bodyPr wrap="none">
            <a:spAutoFit/>
          </a:bodyPr>
          <a:lstStyle/>
          <a:p>
            <a:r>
              <a:rPr lang="pt-BR" sz="1400" dirty="0">
                <a:solidFill>
                  <a:schemeClr val="bg1"/>
                </a:solidFill>
              </a:rPr>
              <a:t>Fonte: https://pt.wikipedia.org/wiki/Java_(linguagem_de_programa%C3%A7%C3</a:t>
            </a:r>
          </a:p>
        </p:txBody>
      </p:sp>
    </p:spTree>
    <p:extLst>
      <p:ext uri="{BB962C8B-B14F-4D97-AF65-F5344CB8AC3E}">
        <p14:creationId xmlns:p14="http://schemas.microsoft.com/office/powerpoint/2010/main" val="13549628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Solar PPT Template July 2017" id="{09951802-B0BB-42F3-A20E-9768039674D3}" vid="{9C7D2E79-3C24-4AEF-BC1D-F2FA593719F2}"/>
    </a:ext>
  </a:extLst>
</a:theme>
</file>

<file path=ppt/theme/theme10.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Solar PPT Template July 2017" id="{09951802-B0BB-42F3-A20E-9768039674D3}" vid="{A1EDE35B-B221-45F7-98B4-4C7E14301116}"/>
    </a:ext>
  </a:extLst>
</a:theme>
</file>

<file path=ppt/theme/theme3.xml><?xml version="1.0" encoding="utf-8"?>
<a:theme xmlns:a="http://schemas.openxmlformats.org/drawingml/2006/main" name="Restricted">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Solar PPT Template July 2017" id="{09951802-B0BB-42F3-A20E-9768039674D3}" vid="{12FB6677-F43C-486A-BF68-797A2AA97EFC}"/>
    </a:ext>
  </a:extLst>
</a:theme>
</file>

<file path=ppt/theme/theme4.xml><?xml version="1.0" encoding="utf-8"?>
<a:theme xmlns:a="http://schemas.openxmlformats.org/drawingml/2006/main" name="Unrestricted">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Solar PPT Template July 2017" id="{09951802-B0BB-42F3-A20E-9768039674D3}" vid="{145FBEED-6809-4FC9-AA61-C5C2AC2FE9FC}"/>
    </a:ext>
  </a:extLst>
</a:theme>
</file>

<file path=ppt/theme/theme5.xml><?xml version="1.0" encoding="utf-8"?>
<a:theme xmlns:a="http://schemas.openxmlformats.org/drawingml/2006/main" name="Title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 Solar PPT Template July 2017" id="{09951802-B0BB-42F3-A20E-9768039674D3}" vid="{93453DD2-8266-45BB-9F15-CBC7D87DB7AA}"/>
    </a:ext>
  </a:extLst>
</a:theme>
</file>

<file path=ppt/theme/theme6.xml><?xml version="1.0" encoding="utf-8"?>
<a:theme xmlns:a="http://schemas.openxmlformats.org/drawingml/2006/main" name="Avanade Imag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ier 2 Photo Cover Slides_may [Read-Only]" id="{7914A128-D465-49EC-8BC7-B1B0FEDA358E}" vid="{04DC9319-9EEE-4810-95AF-DBECBAEEBFC2}"/>
    </a:ext>
  </a:extLst>
</a:theme>
</file>

<file path=ppt/theme/theme7.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8.xml><?xml version="1.0" encoding="utf-8"?>
<a:theme xmlns:a="http://schemas.openxmlformats.org/drawingml/2006/main" name="CA00000_Acc_Engl">
  <a:themeElements>
    <a:clrScheme name="Custom 9">
      <a:dk1>
        <a:sysClr val="windowText" lastClr="000000"/>
      </a:dk1>
      <a:lt1>
        <a:sysClr val="window" lastClr="FFFFFF"/>
      </a:lt1>
      <a:dk2>
        <a:srgbClr val="595959"/>
      </a:dk2>
      <a:lt2>
        <a:srgbClr val="D8D8D8"/>
      </a:lt2>
      <a:accent1>
        <a:srgbClr val="A100FF"/>
      </a:accent1>
      <a:accent2>
        <a:srgbClr val="7500C0"/>
      </a:accent2>
      <a:accent3>
        <a:srgbClr val="460073"/>
      </a:accent3>
      <a:accent4>
        <a:srgbClr val="00BAFF"/>
      </a:accent4>
      <a:accent5>
        <a:srgbClr val="008EFF"/>
      </a:accent5>
      <a:accent6>
        <a:srgbClr val="004DFF"/>
      </a:accent6>
      <a:hlink>
        <a:srgbClr val="7500C0"/>
      </a:hlink>
      <a:folHlink>
        <a:srgbClr val="004DFF"/>
      </a:folHlink>
    </a:clrScheme>
    <a:fontScheme name="Custom 1">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000" tIns="54000" rIns="54000" bIns="54000" rtlCol="0" anchor="ctr"/>
      <a:lstStyle>
        <a:defPPr algn="ctr">
          <a:lnSpc>
            <a:spcPct val="90000"/>
          </a:lnSpc>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33350" indent="-133350" algn="l">
          <a:lnSpc>
            <a:spcPct val="90000"/>
          </a:lnSpc>
          <a:spcBef>
            <a:spcPts val="300"/>
          </a:spcBef>
          <a:buFont typeface="Arial" panose="020B0604020202020204" pitchFamily="34" charset="0"/>
          <a:buChar char="•"/>
          <a:defRPr sz="1400" dirty="0" err="1"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CSB00000_Acc_Engl_Graphik.potx" id="{1A3265B6-8FB7-4BE7-A2AF-0C73A605FCAB}" vid="{AB8D690C-83A2-410D-A780-9DA2820399C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F3A7A5F283B04CB57CA6551BE69B70" ma:contentTypeVersion="9" ma:contentTypeDescription="Create a new document." ma:contentTypeScope="" ma:versionID="c552eef2dc14d96fc17b9511568b9fa6">
  <xsd:schema xmlns:xsd="http://www.w3.org/2001/XMLSchema" xmlns:xs="http://www.w3.org/2001/XMLSchema" xmlns:p="http://schemas.microsoft.com/office/2006/metadata/properties" xmlns:ns2="b6050911-ba06-4036-894d-e52c17916e42" xmlns:ns3="ff275645-ad65-4745-bcfd-acf1fc3c825b" targetNamespace="http://schemas.microsoft.com/office/2006/metadata/properties" ma:root="true" ma:fieldsID="de9265d69dccd150457b2408a4639923" ns2:_="" ns3:_="">
    <xsd:import namespace="b6050911-ba06-4036-894d-e52c17916e42"/>
    <xsd:import namespace="ff275645-ad65-4745-bcfd-acf1fc3c825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050911-ba06-4036-894d-e52c17916e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275645-ad65-4745-bcfd-acf1fc3c825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CD4364-98DC-4EC0-83A7-7B6D78E002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050911-ba06-4036-894d-e52c17916e42"/>
    <ds:schemaRef ds:uri="ff275645-ad65-4745-bcfd-acf1fc3c82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B0EF2F-D88C-4CD4-93EE-D65879E10C89}">
  <ds:schemaRefs>
    <ds:schemaRef ds:uri="http://schemas.microsoft.com/office/2006/documentManagement/types"/>
    <ds:schemaRef ds:uri="http://schemas.microsoft.com/office/2006/metadata/properties"/>
    <ds:schemaRef ds:uri="http://purl.org/dc/dcmitype/"/>
    <ds:schemaRef ds:uri="http://www.w3.org/XML/1998/namespace"/>
    <ds:schemaRef ds:uri="b6050911-ba06-4036-894d-e52c17916e42"/>
    <ds:schemaRef ds:uri="http://purl.org/dc/terms/"/>
    <ds:schemaRef ds:uri="ff275645-ad65-4745-bcfd-acf1fc3c825b"/>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98C14295-FA01-49A4-9588-A01A859EDB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Avanade Solar PPT Template January 2018</Template>
  <TotalTime>0</TotalTime>
  <Words>2071</Words>
  <Application>Microsoft Office PowerPoint</Application>
  <PresentationFormat>Widescreen</PresentationFormat>
  <Paragraphs>162</Paragraphs>
  <Slides>35</Slides>
  <Notes>3</Notes>
  <HiddenSlides>0</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1</vt:i4>
      </vt:variant>
      <vt:variant>
        <vt:lpstr>Slide Titles</vt:lpstr>
      </vt:variant>
      <vt:variant>
        <vt:i4>35</vt:i4>
      </vt:variant>
    </vt:vector>
  </HeadingPairs>
  <TitlesOfParts>
    <vt:vector size="54" baseType="lpstr">
      <vt:lpstr>Arial</vt:lpstr>
      <vt:lpstr>Calibri</vt:lpstr>
      <vt:lpstr>Consolas</vt:lpstr>
      <vt:lpstr>Graphik</vt:lpstr>
      <vt:lpstr>Graphik Black</vt:lpstr>
      <vt:lpstr>Helvetica</vt:lpstr>
      <vt:lpstr>Segoe UI</vt:lpstr>
      <vt:lpstr>Segoe UI Light</vt:lpstr>
      <vt:lpstr>Segoe UI Semibold</vt:lpstr>
      <vt:lpstr>Wingdings</vt:lpstr>
      <vt:lpstr>Highly Confidential</vt:lpstr>
      <vt:lpstr>Confidential</vt:lpstr>
      <vt:lpstr>Restricted</vt:lpstr>
      <vt:lpstr>Unrestricted</vt:lpstr>
      <vt:lpstr>Title Slides</vt:lpstr>
      <vt:lpstr>Avanade Images</vt:lpstr>
      <vt:lpstr>1_White Template</vt:lpstr>
      <vt:lpstr>CA00000_Acc_Engl</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Atualizações</dc:title>
  <dc:subject/>
  <dc:creator/>
  <cp:keywords>Marketing; brand; templates</cp:keywords>
  <dc:description/>
  <cp:lastModifiedBy/>
  <cp:revision>13</cp:revision>
  <dcterms:created xsi:type="dcterms:W3CDTF">2018-06-20T14:19:45Z</dcterms:created>
  <dcterms:modified xsi:type="dcterms:W3CDTF">2021-06-12T12:57:33Z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0x010100F7F3A7A5F283B04CB57CA6551BE69B70</vt:lpwstr>
  </property>
  <property fmtid="{D5CDD505-2E9C-101B-9397-08002B2CF9AE}" pid="3" name="TaxKeyword">
    <vt:lpwstr>3952;#Marketing|a8db7f1f-4e10-4541-bdd0-a3869d2e889d;#4644;#templates|07f73016-f010-4d7a-9465-47c4253e86eb;#4419;#brand|dc511a7a-d027-49be-9e55-13512607adf9</vt:lpwstr>
  </property>
  <property fmtid="{D5CDD505-2E9C-101B-9397-08002B2CF9AE}" pid="4" name="K_A_Industry">
    <vt:lpwstr/>
  </property>
  <property fmtid="{D5CDD505-2E9C-101B-9397-08002B2CF9AE}" pid="5" name="K_A_DocumentAcceptableUse">
    <vt:lpwstr>5466;#Internal Avanade use only|9914b639-e543-480a-a33a-edb490cc60e8</vt:lpwstr>
  </property>
  <property fmtid="{D5CDD505-2E9C-101B-9397-08002B2CF9AE}" pid="6" name="K_A_Operating Group">
    <vt:lpwstr/>
  </property>
  <property fmtid="{D5CDD505-2E9C-101B-9397-08002B2CF9AE}" pid="7" name="K_A_Talent Community">
    <vt:lpwstr/>
  </property>
  <property fmtid="{D5CDD505-2E9C-101B-9397-08002B2CF9AE}" pid="8" name="K_A_Offering">
    <vt:lpwstr/>
  </property>
  <property fmtid="{D5CDD505-2E9C-101B-9397-08002B2CF9AE}" pid="9" name="K_A_Market_Unit_Portfolio">
    <vt:lpwstr>3190;#N/A- Not Applicable|0e36607a-4796-4f4e-bde1-652abdf19e5c</vt:lpwstr>
  </property>
  <property fmtid="{D5CDD505-2E9C-101B-9397-08002B2CF9AE}" pid="10" name="K_A_Asset Type">
    <vt:lpwstr/>
  </property>
  <property fmtid="{D5CDD505-2E9C-101B-9397-08002B2CF9AE}" pid="11" name="K_A_Market Unit">
    <vt:lpwstr/>
  </property>
  <property fmtid="{D5CDD505-2E9C-101B-9397-08002B2CF9AE}" pid="12" name="bb61b19362a04c4dabb125d63e0bde14">
    <vt:lpwstr/>
  </property>
  <property fmtid="{D5CDD505-2E9C-101B-9397-08002B2CF9AE}" pid="13" name="i1b72d3e0121427caf4dcfceb8b8a873">
    <vt:lpwstr/>
  </property>
  <property fmtid="{D5CDD505-2E9C-101B-9397-08002B2CF9AE}" pid="14" name="_docset_NoMedatataSyncRequired">
    <vt:lpwstr>False</vt:lpwstr>
  </property>
  <property fmtid="{D5CDD505-2E9C-101B-9397-08002B2CF9AE}" pid="15" name="K_A_Sub_Offerings">
    <vt:lpwstr/>
  </property>
  <property fmtid="{D5CDD505-2E9C-101B-9397-08002B2CF9AE}" pid="16" name="K_A_AMP_BusinessFunction">
    <vt:lpwstr/>
  </property>
  <property fmtid="{D5CDD505-2E9C-101B-9397-08002B2CF9AE}" pid="17" name="MSIP_Label_236020b0-6d69-48c1-9bb5-c586c1062b70_Enabled">
    <vt:lpwstr>True</vt:lpwstr>
  </property>
  <property fmtid="{D5CDD505-2E9C-101B-9397-08002B2CF9AE}" pid="18" name="MSIP_Label_236020b0-6d69-48c1-9bb5-c586c1062b70_SiteId">
    <vt:lpwstr>cf36141c-ddd7-45a7-b073-111f66d0b30c</vt:lpwstr>
  </property>
  <property fmtid="{D5CDD505-2E9C-101B-9397-08002B2CF9AE}" pid="19" name="MSIP_Label_236020b0-6d69-48c1-9bb5-c586c1062b70_Owner">
    <vt:lpwstr>paulo.h.rodrigues@avanade.com</vt:lpwstr>
  </property>
  <property fmtid="{D5CDD505-2E9C-101B-9397-08002B2CF9AE}" pid="20" name="MSIP_Label_236020b0-6d69-48c1-9bb5-c586c1062b70_SetDate">
    <vt:lpwstr>2018-12-17T18:44:47.0156901Z</vt:lpwstr>
  </property>
  <property fmtid="{D5CDD505-2E9C-101B-9397-08002B2CF9AE}" pid="21" name="MSIP_Label_236020b0-6d69-48c1-9bb5-c586c1062b70_Name">
    <vt:lpwstr>Confidential</vt:lpwstr>
  </property>
  <property fmtid="{D5CDD505-2E9C-101B-9397-08002B2CF9AE}" pid="22" name="MSIP_Label_236020b0-6d69-48c1-9bb5-c586c1062b70_Application">
    <vt:lpwstr>Microsoft Azure Information Protection</vt:lpwstr>
  </property>
  <property fmtid="{D5CDD505-2E9C-101B-9397-08002B2CF9AE}" pid="23" name="MSIP_Label_236020b0-6d69-48c1-9bb5-c586c1062b70_Extended_MSFT_Method">
    <vt:lpwstr>Automatic</vt:lpwstr>
  </property>
  <property fmtid="{D5CDD505-2E9C-101B-9397-08002B2CF9AE}" pid="24" name="MSIP_Label_5fae8262-b78e-4366-8929-a5d6aac95320_Enabled">
    <vt:lpwstr>True</vt:lpwstr>
  </property>
  <property fmtid="{D5CDD505-2E9C-101B-9397-08002B2CF9AE}" pid="25" name="MSIP_Label_5fae8262-b78e-4366-8929-a5d6aac95320_SiteId">
    <vt:lpwstr>cf36141c-ddd7-45a7-b073-111f66d0b30c</vt:lpwstr>
  </property>
  <property fmtid="{D5CDD505-2E9C-101B-9397-08002B2CF9AE}" pid="26" name="MSIP_Label_5fae8262-b78e-4366-8929-a5d6aac95320_Owner">
    <vt:lpwstr>paulo.h.rodrigues@avanade.com</vt:lpwstr>
  </property>
  <property fmtid="{D5CDD505-2E9C-101B-9397-08002B2CF9AE}" pid="27" name="MSIP_Label_5fae8262-b78e-4366-8929-a5d6aac95320_SetDate">
    <vt:lpwstr>2018-12-17T18:44:47.0156901Z</vt:lpwstr>
  </property>
  <property fmtid="{D5CDD505-2E9C-101B-9397-08002B2CF9AE}" pid="28" name="MSIP_Label_5fae8262-b78e-4366-8929-a5d6aac95320_Name">
    <vt:lpwstr>Recipients Have Full Control</vt:lpwstr>
  </property>
  <property fmtid="{D5CDD505-2E9C-101B-9397-08002B2CF9AE}" pid="29" name="MSIP_Label_5fae8262-b78e-4366-8929-a5d6aac95320_Application">
    <vt:lpwstr>Microsoft Azure Information Protection</vt:lpwstr>
  </property>
  <property fmtid="{D5CDD505-2E9C-101B-9397-08002B2CF9AE}" pid="30" name="MSIP_Label_5fae8262-b78e-4366-8929-a5d6aac95320_Parent">
    <vt:lpwstr>236020b0-6d69-48c1-9bb5-c586c1062b70</vt:lpwstr>
  </property>
  <property fmtid="{D5CDD505-2E9C-101B-9397-08002B2CF9AE}" pid="31" name="MSIP_Label_5fae8262-b78e-4366-8929-a5d6aac95320_Extended_MSFT_Method">
    <vt:lpwstr>Automatic</vt:lpwstr>
  </property>
  <property fmtid="{D5CDD505-2E9C-101B-9397-08002B2CF9AE}" pid="32" name="Sensitivity">
    <vt:lpwstr>Confidential Recipients Have Full Control</vt:lpwstr>
  </property>
  <property fmtid="{D5CDD505-2E9C-101B-9397-08002B2CF9AE}" pid="33" name="AuthorIds_UIVersion_13312">
    <vt:lpwstr>13</vt:lpwstr>
  </property>
  <property fmtid="{D5CDD505-2E9C-101B-9397-08002B2CF9AE}" pid="34" name="AuthorIds_UIVersion_1536">
    <vt:lpwstr>13</vt:lpwstr>
  </property>
</Properties>
</file>